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70"/>
  </p:notesMasterIdLst>
  <p:handoutMasterIdLst>
    <p:handoutMasterId r:id="rId71"/>
  </p:handoutMasterIdLst>
  <p:sldIdLst>
    <p:sldId id="991" r:id="rId2"/>
    <p:sldId id="992" r:id="rId3"/>
    <p:sldId id="1040" r:id="rId4"/>
    <p:sldId id="993" r:id="rId5"/>
    <p:sldId id="994" r:id="rId6"/>
    <p:sldId id="1047" r:id="rId7"/>
    <p:sldId id="1049" r:id="rId8"/>
    <p:sldId id="1050" r:id="rId9"/>
    <p:sldId id="1051" r:id="rId10"/>
    <p:sldId id="1052" r:id="rId11"/>
    <p:sldId id="1053" r:id="rId12"/>
    <p:sldId id="1054" r:id="rId13"/>
    <p:sldId id="995" r:id="rId14"/>
    <p:sldId id="996" r:id="rId15"/>
    <p:sldId id="997" r:id="rId16"/>
    <p:sldId id="998" r:id="rId17"/>
    <p:sldId id="999" r:id="rId18"/>
    <p:sldId id="1000" r:id="rId19"/>
    <p:sldId id="1001" r:id="rId20"/>
    <p:sldId id="1055" r:id="rId21"/>
    <p:sldId id="1056" r:id="rId22"/>
    <p:sldId id="1057" r:id="rId23"/>
    <p:sldId id="1044" r:id="rId24"/>
    <p:sldId id="1045" r:id="rId25"/>
    <p:sldId id="1046" r:id="rId26"/>
    <p:sldId id="1002" r:id="rId27"/>
    <p:sldId id="1003" r:id="rId28"/>
    <p:sldId id="1004" r:id="rId29"/>
    <p:sldId id="1005" r:id="rId30"/>
    <p:sldId id="1006" r:id="rId31"/>
    <p:sldId id="1007" r:id="rId32"/>
    <p:sldId id="1008" r:id="rId33"/>
    <p:sldId id="1009" r:id="rId34"/>
    <p:sldId id="1010" r:id="rId35"/>
    <p:sldId id="1034" r:id="rId36"/>
    <p:sldId id="1041" r:id="rId37"/>
    <p:sldId id="1042" r:id="rId38"/>
    <p:sldId id="1043" r:id="rId39"/>
    <p:sldId id="1011" r:id="rId40"/>
    <p:sldId id="1012" r:id="rId41"/>
    <p:sldId id="1013" r:id="rId42"/>
    <p:sldId id="1014" r:id="rId43"/>
    <p:sldId id="1015" r:id="rId44"/>
    <p:sldId id="1016" r:id="rId45"/>
    <p:sldId id="1017" r:id="rId46"/>
    <p:sldId id="1018" r:id="rId47"/>
    <p:sldId id="1019" r:id="rId48"/>
    <p:sldId id="1020" r:id="rId49"/>
    <p:sldId id="1021" r:id="rId50"/>
    <p:sldId id="1022" r:id="rId51"/>
    <p:sldId id="1023" r:id="rId52"/>
    <p:sldId id="1024" r:id="rId53"/>
    <p:sldId id="1025" r:id="rId54"/>
    <p:sldId id="1048" r:id="rId55"/>
    <p:sldId id="1026" r:id="rId56"/>
    <p:sldId id="1027" r:id="rId57"/>
    <p:sldId id="1028" r:id="rId58"/>
    <p:sldId id="1029" r:id="rId59"/>
    <p:sldId id="1030" r:id="rId60"/>
    <p:sldId id="1031" r:id="rId61"/>
    <p:sldId id="1032" r:id="rId62"/>
    <p:sldId id="1033" r:id="rId63"/>
    <p:sldId id="1035" r:id="rId64"/>
    <p:sldId id="1036" r:id="rId65"/>
    <p:sldId id="1037" r:id="rId66"/>
    <p:sldId id="1038" r:id="rId67"/>
    <p:sldId id="1039" r:id="rId68"/>
    <p:sldId id="804" r:id="rId69"/>
  </p:sldIdLst>
  <p:sldSz cx="12192000" cy="6858000"/>
  <p:notesSz cx="6858000" cy="9144000"/>
  <p:defaultText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E3DEC67-D806-4995-AABB-192EF5060B06}">
          <p14:sldIdLst>
            <p14:sldId id="991"/>
            <p14:sldId id="992"/>
            <p14:sldId id="1040"/>
            <p14:sldId id="993"/>
            <p14:sldId id="994"/>
            <p14:sldId id="1047"/>
            <p14:sldId id="1049"/>
            <p14:sldId id="1050"/>
            <p14:sldId id="1051"/>
            <p14:sldId id="1052"/>
            <p14:sldId id="1053"/>
            <p14:sldId id="1054"/>
            <p14:sldId id="995"/>
            <p14:sldId id="996"/>
            <p14:sldId id="997"/>
            <p14:sldId id="998"/>
            <p14:sldId id="999"/>
            <p14:sldId id="1000"/>
            <p14:sldId id="1001"/>
            <p14:sldId id="1055"/>
            <p14:sldId id="1056"/>
            <p14:sldId id="1057"/>
            <p14:sldId id="1044"/>
            <p14:sldId id="1045"/>
            <p14:sldId id="1046"/>
            <p14:sldId id="1002"/>
            <p14:sldId id="1003"/>
            <p14:sldId id="1004"/>
            <p14:sldId id="1005"/>
            <p14:sldId id="1006"/>
            <p14:sldId id="1007"/>
            <p14:sldId id="1008"/>
            <p14:sldId id="1009"/>
            <p14:sldId id="1010"/>
            <p14:sldId id="1034"/>
            <p14:sldId id="1041"/>
            <p14:sldId id="1042"/>
            <p14:sldId id="1043"/>
            <p14:sldId id="1011"/>
            <p14:sldId id="1012"/>
            <p14:sldId id="1013"/>
            <p14:sldId id="1014"/>
            <p14:sldId id="1015"/>
            <p14:sldId id="1016"/>
            <p14:sldId id="1017"/>
            <p14:sldId id="1018"/>
            <p14:sldId id="1019"/>
            <p14:sldId id="1020"/>
            <p14:sldId id="1021"/>
            <p14:sldId id="1022"/>
            <p14:sldId id="1023"/>
            <p14:sldId id="1024"/>
            <p14:sldId id="1025"/>
            <p14:sldId id="1048"/>
            <p14:sldId id="1026"/>
            <p14:sldId id="1027"/>
            <p14:sldId id="1028"/>
            <p14:sldId id="1029"/>
            <p14:sldId id="1030"/>
            <p14:sldId id="1031"/>
            <p14:sldId id="1032"/>
            <p14:sldId id="1033"/>
            <p14:sldId id="1035"/>
            <p14:sldId id="1036"/>
            <p14:sldId id="1037"/>
            <p14:sldId id="1038"/>
            <p14:sldId id="1039"/>
            <p14:sldId id="804"/>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0432FF"/>
    <a:srgbClr val="FF2600"/>
    <a:srgbClr val="A30000"/>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6410" autoAdjust="0"/>
  </p:normalViewPr>
  <p:slideViewPr>
    <p:cSldViewPr snapToGrid="0">
      <p:cViewPr varScale="1">
        <p:scale>
          <a:sx n="88" d="100"/>
          <a:sy n="88" d="100"/>
        </p:scale>
        <p:origin x="2432" y="60"/>
      </p:cViewPr>
      <p:guideLst>
        <p:guide orient="horz" pos="2137"/>
        <p:guide pos="3840"/>
      </p:guideLst>
    </p:cSldViewPr>
  </p:slideViewPr>
  <p:outlineViewPr>
    <p:cViewPr>
      <p:scale>
        <a:sx n="33" d="100"/>
        <a:sy n="33" d="100"/>
      </p:scale>
      <p:origin x="0" y="-2597"/>
    </p:cViewPr>
  </p:outlineViewPr>
  <p:notesTextViewPr>
    <p:cViewPr>
      <p:scale>
        <a:sx n="3" d="2"/>
        <a:sy n="3" d="2"/>
      </p:scale>
      <p:origin x="0" y="0"/>
    </p:cViewPr>
  </p:notesTextViewPr>
  <p:sorterViewPr>
    <p:cViewPr varScale="1">
      <p:scale>
        <a:sx n="100" d="100"/>
        <a:sy n="100" d="100"/>
      </p:scale>
      <p:origin x="0" y="-9716"/>
    </p:cViewPr>
  </p:sorterViewPr>
  <p:notesViewPr>
    <p:cSldViewPr snapToGrid="0">
      <p:cViewPr varScale="1">
        <p:scale>
          <a:sx n="96" d="100"/>
          <a:sy n="96" d="100"/>
        </p:scale>
        <p:origin x="6134"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C6E495-074D-4A49-A062-D8E5D467D02D}" type="datetimeFigureOut">
              <a:rPr lang="en-US" smtClean="0"/>
              <a:t>2/28/2022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CF7EF5-C109-324F-9D29-7407436FD491}" type="slidenum">
              <a:rPr lang="en-US" smtClean="0"/>
              <a:t>‹#›</a:t>
            </a:fld>
            <a:endParaRPr lang="en-US"/>
          </a:p>
        </p:txBody>
      </p:sp>
    </p:spTree>
    <p:extLst>
      <p:ext uri="{BB962C8B-B14F-4D97-AF65-F5344CB8AC3E}">
        <p14:creationId xmlns:p14="http://schemas.microsoft.com/office/powerpoint/2010/main" val="1351265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24AD7-4E24-49EC-8378-ED00CCEB1ED7}" type="datetimeFigureOut">
              <a:rPr lang="zh-CN" altLang="en-US" smtClean="0"/>
              <a:t>2022/2/28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317EA-879D-4C18-A7FE-780B87215D61}" type="slidenum">
              <a:rPr lang="zh-CN" altLang="en-US" smtClean="0"/>
              <a:t>‹#›</a:t>
            </a:fld>
            <a:endParaRPr lang="zh-CN" altLang="en-US"/>
          </a:p>
        </p:txBody>
      </p:sp>
    </p:spTree>
    <p:extLst>
      <p:ext uri="{BB962C8B-B14F-4D97-AF65-F5344CB8AC3E}">
        <p14:creationId xmlns:p14="http://schemas.microsoft.com/office/powerpoint/2010/main" val="85125848"/>
      </p:ext>
    </p:extLst>
  </p:cSld>
  <p:clrMap bg1="lt1" tx1="dk1" bg2="lt2" tx2="dk2" accent1="accent1" accent2="accent2" accent3="accent3" accent4="accent4" accent5="accent5" accent6="accent6" hlink="hlink" folHlink="folHlink"/>
  <p:notesStyle>
    <a:lvl1pPr marL="0" algn="l" defTabSz="914378" rtl="0" eaLnBrk="1" latinLnBrk="0" hangingPunct="1">
      <a:defRPr sz="1200" kern="1200">
        <a:solidFill>
          <a:schemeClr val="tx1"/>
        </a:solidFill>
        <a:latin typeface="+mn-lt"/>
        <a:ea typeface="+mn-ea"/>
        <a:cs typeface="+mn-cs"/>
      </a:defRPr>
    </a:lvl1pPr>
    <a:lvl2pPr marL="457189" algn="l" defTabSz="914378" rtl="0" eaLnBrk="1" latinLnBrk="0" hangingPunct="1">
      <a:defRPr sz="1200" kern="1200">
        <a:solidFill>
          <a:schemeClr val="tx1"/>
        </a:solidFill>
        <a:latin typeface="+mn-lt"/>
        <a:ea typeface="+mn-ea"/>
        <a:cs typeface="+mn-cs"/>
      </a:defRPr>
    </a:lvl2pPr>
    <a:lvl3pPr marL="914378" algn="l" defTabSz="914378" rtl="0" eaLnBrk="1" latinLnBrk="0" hangingPunct="1">
      <a:defRPr sz="1200" kern="1200">
        <a:solidFill>
          <a:schemeClr val="tx1"/>
        </a:solidFill>
        <a:latin typeface="+mn-lt"/>
        <a:ea typeface="+mn-ea"/>
        <a:cs typeface="+mn-cs"/>
      </a:defRPr>
    </a:lvl3pPr>
    <a:lvl4pPr marL="1371566" algn="l" defTabSz="914378" rtl="0" eaLnBrk="1" latinLnBrk="0" hangingPunct="1">
      <a:defRPr sz="1200" kern="1200">
        <a:solidFill>
          <a:schemeClr val="tx1"/>
        </a:solidFill>
        <a:latin typeface="+mn-lt"/>
        <a:ea typeface="+mn-ea"/>
        <a:cs typeface="+mn-cs"/>
      </a:defRPr>
    </a:lvl4pPr>
    <a:lvl5pPr marL="1828754" algn="l" defTabSz="914378" rtl="0" eaLnBrk="1" latinLnBrk="0" hangingPunct="1">
      <a:defRPr sz="1200" kern="1200">
        <a:solidFill>
          <a:schemeClr val="tx1"/>
        </a:solidFill>
        <a:latin typeface="+mn-lt"/>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20</a:t>
            </a:fld>
            <a:endParaRPr lang="zh-CN" altLang="en-US"/>
          </a:p>
        </p:txBody>
      </p:sp>
    </p:spTree>
    <p:extLst>
      <p:ext uri="{BB962C8B-B14F-4D97-AF65-F5344CB8AC3E}">
        <p14:creationId xmlns:p14="http://schemas.microsoft.com/office/powerpoint/2010/main" val="3526839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41</a:t>
            </a:fld>
            <a:endParaRPr lang="zh-CN" altLang="en-US"/>
          </a:p>
        </p:txBody>
      </p:sp>
    </p:spTree>
    <p:extLst>
      <p:ext uri="{BB962C8B-B14F-4D97-AF65-F5344CB8AC3E}">
        <p14:creationId xmlns:p14="http://schemas.microsoft.com/office/powerpoint/2010/main" val="2989248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42</a:t>
            </a:fld>
            <a:endParaRPr lang="zh-CN" altLang="en-US"/>
          </a:p>
        </p:txBody>
      </p:sp>
    </p:spTree>
    <p:extLst>
      <p:ext uri="{BB962C8B-B14F-4D97-AF65-F5344CB8AC3E}">
        <p14:creationId xmlns:p14="http://schemas.microsoft.com/office/powerpoint/2010/main" val="3120045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43</a:t>
            </a:fld>
            <a:endParaRPr lang="zh-CN" altLang="en-US"/>
          </a:p>
        </p:txBody>
      </p:sp>
    </p:spTree>
    <p:extLst>
      <p:ext uri="{BB962C8B-B14F-4D97-AF65-F5344CB8AC3E}">
        <p14:creationId xmlns:p14="http://schemas.microsoft.com/office/powerpoint/2010/main" val="3615894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44</a:t>
            </a:fld>
            <a:endParaRPr lang="zh-CN" altLang="en-US"/>
          </a:p>
        </p:txBody>
      </p:sp>
    </p:spTree>
    <p:extLst>
      <p:ext uri="{BB962C8B-B14F-4D97-AF65-F5344CB8AC3E}">
        <p14:creationId xmlns:p14="http://schemas.microsoft.com/office/powerpoint/2010/main" val="3286788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45</a:t>
            </a:fld>
            <a:endParaRPr lang="zh-CN" altLang="en-US"/>
          </a:p>
        </p:txBody>
      </p:sp>
    </p:spTree>
    <p:extLst>
      <p:ext uri="{BB962C8B-B14F-4D97-AF65-F5344CB8AC3E}">
        <p14:creationId xmlns:p14="http://schemas.microsoft.com/office/powerpoint/2010/main" val="3102242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46</a:t>
            </a:fld>
            <a:endParaRPr lang="zh-CN" altLang="en-US"/>
          </a:p>
        </p:txBody>
      </p:sp>
    </p:spTree>
    <p:extLst>
      <p:ext uri="{BB962C8B-B14F-4D97-AF65-F5344CB8AC3E}">
        <p14:creationId xmlns:p14="http://schemas.microsoft.com/office/powerpoint/2010/main" val="1764066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kumimoji="1" lang="zh-CN" altLang="en-US" dirty="0"/>
              <a:t>工作新意图发现</a:t>
            </a:r>
            <a:endParaRPr kumimoji="1" lang="en-US" altLang="zh-TW" dirty="0"/>
          </a:p>
        </p:txBody>
      </p:sp>
      <p:sp>
        <p:nvSpPr>
          <p:cNvPr id="4" name="投影片編號版面配置區 3"/>
          <p:cNvSpPr>
            <a:spLocks noGrp="1"/>
          </p:cNvSpPr>
          <p:nvPr>
            <p:ph type="sldNum" sz="quarter" idx="10"/>
          </p:nvPr>
        </p:nvSpPr>
        <p:spPr/>
        <p:txBody>
          <a:bodyPr/>
          <a:lstStyle/>
          <a:p>
            <a:fld id="{3BB317EA-879D-4C18-A7FE-780B87215D61}" type="slidenum">
              <a:rPr lang="zh-CN" altLang="en-US" smtClean="0"/>
              <a:t>68</a:t>
            </a:fld>
            <a:endParaRPr lang="zh-CN" altLang="en-US"/>
          </a:p>
        </p:txBody>
      </p:sp>
    </p:spTree>
    <p:extLst>
      <p:ext uri="{BB962C8B-B14F-4D97-AF65-F5344CB8AC3E}">
        <p14:creationId xmlns:p14="http://schemas.microsoft.com/office/powerpoint/2010/main" val="54940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21</a:t>
            </a:fld>
            <a:endParaRPr lang="zh-CN" altLang="en-US"/>
          </a:p>
        </p:txBody>
      </p:sp>
    </p:spTree>
    <p:extLst>
      <p:ext uri="{BB962C8B-B14F-4D97-AF65-F5344CB8AC3E}">
        <p14:creationId xmlns:p14="http://schemas.microsoft.com/office/powerpoint/2010/main" val="244918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22</a:t>
            </a:fld>
            <a:endParaRPr lang="zh-CN" altLang="en-US"/>
          </a:p>
        </p:txBody>
      </p:sp>
    </p:spTree>
    <p:extLst>
      <p:ext uri="{BB962C8B-B14F-4D97-AF65-F5344CB8AC3E}">
        <p14:creationId xmlns:p14="http://schemas.microsoft.com/office/powerpoint/2010/main" val="3806021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2212941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27</a:t>
            </a:fld>
            <a:endParaRPr lang="zh-CN" altLang="en-US"/>
          </a:p>
        </p:txBody>
      </p:sp>
    </p:spTree>
    <p:extLst>
      <p:ext uri="{BB962C8B-B14F-4D97-AF65-F5344CB8AC3E}">
        <p14:creationId xmlns:p14="http://schemas.microsoft.com/office/powerpoint/2010/main" val="2683924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33</a:t>
            </a:fld>
            <a:endParaRPr lang="zh-CN" altLang="en-US"/>
          </a:p>
        </p:txBody>
      </p:sp>
    </p:spTree>
    <p:extLst>
      <p:ext uri="{BB962C8B-B14F-4D97-AF65-F5344CB8AC3E}">
        <p14:creationId xmlns:p14="http://schemas.microsoft.com/office/powerpoint/2010/main" val="223189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34</a:t>
            </a:fld>
            <a:endParaRPr lang="zh-CN" altLang="en-US"/>
          </a:p>
        </p:txBody>
      </p:sp>
    </p:spTree>
    <p:extLst>
      <p:ext uri="{BB962C8B-B14F-4D97-AF65-F5344CB8AC3E}">
        <p14:creationId xmlns:p14="http://schemas.microsoft.com/office/powerpoint/2010/main" val="3837229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35</a:t>
            </a:fld>
            <a:endParaRPr lang="zh-CN" altLang="en-US"/>
          </a:p>
        </p:txBody>
      </p:sp>
    </p:spTree>
    <p:extLst>
      <p:ext uri="{BB962C8B-B14F-4D97-AF65-F5344CB8AC3E}">
        <p14:creationId xmlns:p14="http://schemas.microsoft.com/office/powerpoint/2010/main" val="414734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976F2B-0D2F-4CDA-825B-F1280029EE5B}" type="slidenum">
              <a:rPr lang="zh-CN" altLang="en-US" smtClean="0"/>
              <a:pPr/>
              <a:t>40</a:t>
            </a:fld>
            <a:endParaRPr lang="zh-CN" altLang="en-US"/>
          </a:p>
        </p:txBody>
      </p:sp>
    </p:spTree>
    <p:extLst>
      <p:ext uri="{BB962C8B-B14F-4D97-AF65-F5344CB8AC3E}">
        <p14:creationId xmlns:p14="http://schemas.microsoft.com/office/powerpoint/2010/main" val="4269860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1424" y="1700814"/>
            <a:ext cx="10363200" cy="1470025"/>
          </a:xfrm>
        </p:spPr>
        <p:txBody>
          <a:bodyPr>
            <a:normAutofit/>
          </a:bodyPr>
          <a:lstStyle>
            <a:lvl1pPr>
              <a:defRPr sz="3600">
                <a:latin typeface="Microsoft YaHei" charset="-122"/>
                <a:ea typeface="Microsoft YaHei" charset="-122"/>
                <a:cs typeface="Microsoft YaHei" charset="-122"/>
              </a:defRPr>
            </a:lvl1p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Microsoft YaHei" charset="-122"/>
                <a:ea typeface="Microsoft YaHei" charset="-122"/>
                <a:cs typeface="Microsoft YaHei" charset="-122"/>
              </a:defRPr>
            </a:lvl1pPr>
            <a:lvl2pPr marL="457167" indent="0" algn="ctr">
              <a:buNone/>
              <a:defRPr>
                <a:solidFill>
                  <a:schemeClr val="tx1">
                    <a:tint val="75000"/>
                  </a:schemeClr>
                </a:solidFill>
              </a:defRPr>
            </a:lvl2pPr>
            <a:lvl3pPr marL="914332"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30" indent="0" algn="ctr">
              <a:buNone/>
              <a:defRPr>
                <a:solidFill>
                  <a:schemeClr val="tx1">
                    <a:tint val="75000"/>
                  </a:schemeClr>
                </a:solidFill>
              </a:defRPr>
            </a:lvl6pPr>
            <a:lvl7pPr marL="2742994" indent="0" algn="ctr">
              <a:buNone/>
              <a:defRPr>
                <a:solidFill>
                  <a:schemeClr val="tx1">
                    <a:tint val="75000"/>
                  </a:schemeClr>
                </a:solidFill>
              </a:defRPr>
            </a:lvl7pPr>
            <a:lvl8pPr marL="3200160" indent="0" algn="ctr">
              <a:buNone/>
              <a:defRPr>
                <a:solidFill>
                  <a:schemeClr val="tx1">
                    <a:tint val="75000"/>
                  </a:schemeClr>
                </a:solidFill>
              </a:defRPr>
            </a:lvl8pPr>
            <a:lvl9pPr marL="3657327"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3431180"/>
            <a:ext cx="12192000" cy="213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圖片 5">
            <a:extLst>
              <a:ext uri="{FF2B5EF4-FFF2-40B4-BE49-F238E27FC236}">
                <a16:creationId xmlns:a16="http://schemas.microsoft.com/office/drawing/2014/main" id="{6DDB4344-6D08-F045-8258-D96AB1178DB2}"/>
              </a:ext>
            </a:extLst>
          </p:cNvPr>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0903669" y="145071"/>
            <a:ext cx="1080000" cy="1080000"/>
          </a:xfrm>
          <a:prstGeom prst="rect">
            <a:avLst/>
          </a:prstGeom>
        </p:spPr>
      </p:pic>
    </p:spTree>
    <p:extLst>
      <p:ext uri="{BB962C8B-B14F-4D97-AF65-F5344CB8AC3E}">
        <p14:creationId xmlns:p14="http://schemas.microsoft.com/office/powerpoint/2010/main" val="134473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endParaRPr lang="zh-CN" altLang="en-US" dirty="0"/>
          </a:p>
        </p:txBody>
      </p:sp>
    </p:spTree>
    <p:extLst>
      <p:ext uri="{BB962C8B-B14F-4D97-AF65-F5344CB8AC3E}">
        <p14:creationId xmlns:p14="http://schemas.microsoft.com/office/powerpoint/2010/main" val="402554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1600526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zh-CN" altLang="en-US"/>
              <a:t>单击此处编辑母版标题样式</a:t>
            </a:r>
            <a:endParaRPr lang="en-US" dirty="0"/>
          </a:p>
        </p:txBody>
      </p:sp>
      <p:pic>
        <p:nvPicPr>
          <p:cNvPr id="4" name="Picture 3"/>
          <p:cNvPicPr>
            <a:picLocks noChangeAspect="1"/>
          </p:cNvPicPr>
          <p:nvPr userDrawn="1"/>
        </p:nvPicPr>
        <p:blipFill rotWithShape="1">
          <a:blip r:embed="rId2"/>
          <a:srcRect t="1" r="26397" b="39733"/>
          <a:stretch>
            <a:fillRect/>
          </a:stretch>
        </p:blipFill>
        <p:spPr>
          <a:xfrm>
            <a:off x="584200" y="893682"/>
            <a:ext cx="5508419" cy="108760"/>
          </a:xfrm>
          <a:prstGeom prst="rect">
            <a:avLst/>
          </a:prstGeom>
        </p:spPr>
      </p:pic>
      <p:pic>
        <p:nvPicPr>
          <p:cNvPr id="8" name="Picture 7" descr="A close up of a logo&#10;&#10;Description automatically generated"/>
          <p:cNvPicPr>
            <a:picLocks noChangeAspect="1"/>
          </p:cNvPicPr>
          <p:nvPr userDrawn="1"/>
        </p:nvPicPr>
        <p:blipFill>
          <a:blip r:embed="rId3"/>
          <a:stretch>
            <a:fillRect/>
          </a:stretch>
        </p:blipFill>
        <p:spPr>
          <a:xfrm>
            <a:off x="0" y="6269038"/>
            <a:ext cx="12192000" cy="588963"/>
          </a:xfrm>
          <a:prstGeom prst="rect">
            <a:avLst/>
          </a:prstGeom>
        </p:spPr>
      </p:pic>
    </p:spTree>
    <p:extLst>
      <p:ext uri="{BB962C8B-B14F-4D97-AF65-F5344CB8AC3E}">
        <p14:creationId xmlns:p14="http://schemas.microsoft.com/office/powerpoint/2010/main" val="2285486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818A1B41-492D-2E41-8DBE-C3C15FEB1CFF}"/>
              </a:ext>
            </a:extLst>
          </p:cNvPr>
          <p:cNvSpPr/>
          <p:nvPr userDrawn="1"/>
        </p:nvSpPr>
        <p:spPr>
          <a:xfrm>
            <a:off x="-1" y="160021"/>
            <a:ext cx="12192001" cy="11205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 name="标题 1"/>
          <p:cNvSpPr>
            <a:spLocks noGrp="1"/>
          </p:cNvSpPr>
          <p:nvPr>
            <p:ph type="title"/>
          </p:nvPr>
        </p:nvSpPr>
        <p:spPr>
          <a:xfrm>
            <a:off x="563960" y="368165"/>
            <a:ext cx="10369184" cy="922115"/>
          </a:xfrm>
        </p:spPr>
        <p:txBody>
          <a:bodyPr>
            <a:noAutofit/>
          </a:bodyPr>
          <a:lstStyle>
            <a:lvl1pPr algn="l">
              <a:defRPr sz="3600" b="0">
                <a:latin typeface="Microsoft YaHei" charset="-122"/>
                <a:ea typeface="Microsoft YaHei" charset="-122"/>
                <a:cs typeface="Microsoft YaHei" charset="-122"/>
              </a:defRPr>
            </a:lvl1pPr>
          </a:lstStyle>
          <a:p>
            <a:r>
              <a:rPr lang="zh-CN" altLang="en-US" dirty="0"/>
              <a:t>单击此处编辑母版标题样式</a:t>
            </a:r>
          </a:p>
        </p:txBody>
      </p:sp>
      <p:sp>
        <p:nvSpPr>
          <p:cNvPr id="3" name="内容占位符 2"/>
          <p:cNvSpPr>
            <a:spLocks noGrp="1"/>
          </p:cNvSpPr>
          <p:nvPr>
            <p:ph idx="1"/>
          </p:nvPr>
        </p:nvSpPr>
        <p:spPr>
          <a:xfrm>
            <a:off x="563961" y="1404813"/>
            <a:ext cx="10369183" cy="4525963"/>
          </a:xfrm>
        </p:spPr>
        <p:txBody>
          <a:bodyPr>
            <a:normAutofit/>
          </a:bodyPr>
          <a:lstStyle>
            <a:lvl1pPr marL="342874" indent="-342874" algn="l" rtl="0" eaLnBrk="1" fontAlgn="base" latinLnBrk="0" hangingPunct="1">
              <a:spcBef>
                <a:spcPct val="20000"/>
              </a:spcBef>
              <a:spcAft>
                <a:spcPct val="0"/>
              </a:spcAft>
              <a:buClr>
                <a:srgbClr val="7030A0"/>
              </a:buClr>
              <a:buSzPct val="73000"/>
              <a:buFont typeface="Wingdings 2" pitchFamily="18" charset="2"/>
              <a:buChar char=""/>
              <a:defRPr lang="zh-CN" altLang="en-US" sz="2400" kern="1200" dirty="0" smtClean="0">
                <a:solidFill>
                  <a:schemeClr val="tx1"/>
                </a:solidFill>
                <a:latin typeface="Microsoft YaHei" charset="-122"/>
                <a:ea typeface="Microsoft YaHei" charset="-122"/>
                <a:cs typeface="Microsoft YaHei" charset="-122"/>
              </a:defRPr>
            </a:lvl1pPr>
            <a:lvl2pPr marL="742895" indent="-285730">
              <a:buClr>
                <a:srgbClr val="B418B8"/>
              </a:buClr>
              <a:buSzPct val="80000"/>
              <a:buFont typeface="Wingdings" pitchFamily="2" charset="2"/>
              <a:buChar char="u"/>
              <a:defRPr lang="zh-CN" altLang="en-US" sz="2000" kern="1200" dirty="0" smtClean="0">
                <a:solidFill>
                  <a:schemeClr val="tx1"/>
                </a:solidFill>
                <a:latin typeface="Microsoft YaHei" charset="-122"/>
                <a:ea typeface="Microsoft YaHei" charset="-122"/>
                <a:cs typeface="Microsoft YaHei" charset="-122"/>
              </a:defRPr>
            </a:lvl2pPr>
            <a:lvl3pPr marL="1142914" indent="-228584">
              <a:defRPr lang="zh-CN" altLang="en-US" sz="1800" kern="1200" dirty="0" smtClean="0">
                <a:solidFill>
                  <a:schemeClr val="tx1"/>
                </a:solidFill>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stStyle>
          <a:p>
            <a:pPr lvl="0"/>
            <a:r>
              <a:rPr lang="zh-CN" altLang="en-US" dirty="0"/>
              <a:t>单击此处编辑母版文本样式</a:t>
            </a:r>
          </a:p>
          <a:p>
            <a:pPr marL="742895" lvl="1" indent="-285730" algn="l" defTabSz="914332" rtl="0" eaLnBrk="1" fontAlgn="base" latinLnBrk="0" hangingPunct="1">
              <a:spcBef>
                <a:spcPct val="20000"/>
              </a:spcBef>
              <a:spcAft>
                <a:spcPct val="0"/>
              </a:spcAft>
              <a:buClr>
                <a:srgbClr val="7030A0"/>
              </a:buClr>
              <a:buSzPct val="80000"/>
              <a:buFont typeface="Wingdings 2" pitchFamily="18" charset="2"/>
              <a:buChar char=""/>
            </a:pPr>
            <a:r>
              <a:rPr lang="zh-CN" altLang="en-US" dirty="0"/>
              <a:t>第二级</a:t>
            </a:r>
          </a:p>
          <a:p>
            <a:pPr marL="1142914" lvl="2" indent="-228584" algn="l" defTabSz="914332" rtl="0" eaLnBrk="1" fontAlgn="base" latinLnBrk="0" hangingPunct="1">
              <a:spcBef>
                <a:spcPct val="20000"/>
              </a:spcBef>
              <a:spcAft>
                <a:spcPct val="0"/>
              </a:spcAft>
              <a:buClr>
                <a:srgbClr val="7030A0"/>
              </a:buClr>
              <a:buSzPct val="60000"/>
              <a:buFont typeface="Wingdings" pitchFamily="2" charset="2"/>
              <a:buChar char=""/>
            </a:pPr>
            <a:r>
              <a:rPr lang="zh-CN" altLang="en-US" dirty="0"/>
              <a:t>第三级</a:t>
            </a:r>
          </a:p>
          <a:p>
            <a:pPr lvl="3"/>
            <a:r>
              <a:rPr lang="zh-CN" altLang="en-US" dirty="0"/>
              <a:t>第四级</a:t>
            </a:r>
          </a:p>
          <a:p>
            <a:pPr lvl="4"/>
            <a:r>
              <a:rPr lang="zh-CN" altLang="en-US" dirty="0"/>
              <a:t>第五级</a:t>
            </a:r>
          </a:p>
        </p:txBody>
      </p:sp>
      <p:grpSp>
        <p:nvGrpSpPr>
          <p:cNvPr id="9" name="Group 40"/>
          <p:cNvGrpSpPr>
            <a:grpSpLocks noChangeAspect="1"/>
          </p:cNvGrpSpPr>
          <p:nvPr/>
        </p:nvGrpSpPr>
        <p:grpSpPr bwMode="auto">
          <a:xfrm>
            <a:off x="753441" y="5963974"/>
            <a:ext cx="11438560" cy="701675"/>
            <a:chOff x="0" y="3702"/>
            <a:chExt cx="5760" cy="465"/>
          </a:xfrm>
        </p:grpSpPr>
        <p:sp>
          <p:nvSpPr>
            <p:cNvPr id="10" name="Line 41"/>
            <p:cNvSpPr>
              <a:spLocks noChangeAspect="1" noChangeShapeType="1"/>
            </p:cNvSpPr>
            <p:nvPr/>
          </p:nvSpPr>
          <p:spPr bwMode="auto">
            <a:xfrm>
              <a:off x="0" y="4167"/>
              <a:ext cx="507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1" name="Line 42"/>
            <p:cNvSpPr>
              <a:spLocks noChangeAspect="1" noChangeShapeType="1"/>
            </p:cNvSpPr>
            <p:nvPr/>
          </p:nvSpPr>
          <p:spPr bwMode="auto">
            <a:xfrm>
              <a:off x="5578" y="4167"/>
              <a:ext cx="182"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2" name="Line 43"/>
            <p:cNvSpPr>
              <a:spLocks noChangeAspect="1" noChangeShapeType="1"/>
            </p:cNvSpPr>
            <p:nvPr/>
          </p:nvSpPr>
          <p:spPr bwMode="auto">
            <a:xfrm rot="1800000">
              <a:off x="5318" y="3891"/>
              <a:ext cx="15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3" name="Line 44"/>
            <p:cNvSpPr>
              <a:spLocks noChangeAspect="1" noChangeShapeType="1"/>
            </p:cNvSpPr>
            <p:nvPr/>
          </p:nvSpPr>
          <p:spPr bwMode="auto">
            <a:xfrm rot="5400000">
              <a:off x="5098"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14" name="Group 45"/>
            <p:cNvGrpSpPr>
              <a:grpSpLocks noChangeAspect="1"/>
            </p:cNvGrpSpPr>
            <p:nvPr/>
          </p:nvGrpSpPr>
          <p:grpSpPr bwMode="auto">
            <a:xfrm>
              <a:off x="5249" y="3981"/>
              <a:ext cx="98" cy="48"/>
              <a:chOff x="2595" y="2388"/>
              <a:chExt cx="389" cy="195"/>
            </a:xfrm>
          </p:grpSpPr>
          <p:sp>
            <p:nvSpPr>
              <p:cNvPr id="72" name="Arc 46"/>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3" name="Arc 47"/>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5" name="Line 48"/>
            <p:cNvSpPr>
              <a:spLocks noChangeAspect="1" noChangeShapeType="1"/>
            </p:cNvSpPr>
            <p:nvPr/>
          </p:nvSpPr>
          <p:spPr bwMode="auto">
            <a:xfrm rot="1800000">
              <a:off x="5317" y="3875"/>
              <a:ext cx="1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6" name="Line 49"/>
            <p:cNvSpPr>
              <a:spLocks noChangeAspect="1" noChangeShapeType="1"/>
            </p:cNvSpPr>
            <p:nvPr/>
          </p:nvSpPr>
          <p:spPr bwMode="auto">
            <a:xfrm rot="19800000">
              <a:off x="5173" y="3875"/>
              <a:ext cx="1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7" name="Line 50"/>
            <p:cNvSpPr>
              <a:spLocks noChangeAspect="1" noChangeShapeType="1"/>
            </p:cNvSpPr>
            <p:nvPr/>
          </p:nvSpPr>
          <p:spPr bwMode="auto">
            <a:xfrm rot="19800000">
              <a:off x="5180" y="3891"/>
              <a:ext cx="15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8" name="Line 51"/>
            <p:cNvSpPr>
              <a:spLocks noChangeAspect="1" noChangeShapeType="1"/>
            </p:cNvSpPr>
            <p:nvPr/>
          </p:nvSpPr>
          <p:spPr bwMode="auto">
            <a:xfrm rot="5400000">
              <a:off x="5378"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9" name="Line 52"/>
            <p:cNvSpPr>
              <a:spLocks noChangeAspect="1" noChangeShapeType="1"/>
            </p:cNvSpPr>
            <p:nvPr/>
          </p:nvSpPr>
          <p:spPr bwMode="auto">
            <a:xfrm rot="5400000">
              <a:off x="5041"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0" name="Line 53"/>
            <p:cNvSpPr>
              <a:spLocks noChangeAspect="1" noChangeShapeType="1"/>
            </p:cNvSpPr>
            <p:nvPr/>
          </p:nvSpPr>
          <p:spPr bwMode="auto">
            <a:xfrm rot="5400000">
              <a:off x="5137"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1" name="Line 54"/>
            <p:cNvSpPr>
              <a:spLocks noChangeAspect="1" noChangeShapeType="1"/>
            </p:cNvSpPr>
            <p:nvPr/>
          </p:nvSpPr>
          <p:spPr bwMode="auto">
            <a:xfrm rot="5400000">
              <a:off x="5177"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2" name="Line 55"/>
            <p:cNvSpPr>
              <a:spLocks noChangeAspect="1" noChangeShapeType="1"/>
            </p:cNvSpPr>
            <p:nvPr/>
          </p:nvSpPr>
          <p:spPr bwMode="auto">
            <a:xfrm rot="5400000">
              <a:off x="5294"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3" name="Line 56"/>
            <p:cNvSpPr>
              <a:spLocks noChangeAspect="1" noChangeShapeType="1"/>
            </p:cNvSpPr>
            <p:nvPr/>
          </p:nvSpPr>
          <p:spPr bwMode="auto">
            <a:xfrm rot="5400000">
              <a:off x="5392"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4" name="Line 57"/>
            <p:cNvSpPr>
              <a:spLocks noChangeAspect="1" noChangeShapeType="1"/>
            </p:cNvSpPr>
            <p:nvPr/>
          </p:nvSpPr>
          <p:spPr bwMode="auto">
            <a:xfrm rot="5400000">
              <a:off x="5275"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5" name="Line 58"/>
            <p:cNvSpPr>
              <a:spLocks noChangeAspect="1" noChangeShapeType="1"/>
            </p:cNvSpPr>
            <p:nvPr/>
          </p:nvSpPr>
          <p:spPr bwMode="auto">
            <a:xfrm rot="5400000">
              <a:off x="522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6" name="Line 59"/>
            <p:cNvSpPr>
              <a:spLocks noChangeAspect="1" noChangeShapeType="1"/>
            </p:cNvSpPr>
            <p:nvPr/>
          </p:nvSpPr>
          <p:spPr bwMode="auto">
            <a:xfrm rot="5400000">
              <a:off x="5247"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27" name="Group 60"/>
            <p:cNvGrpSpPr>
              <a:grpSpLocks noChangeAspect="1"/>
            </p:cNvGrpSpPr>
            <p:nvPr/>
          </p:nvGrpSpPr>
          <p:grpSpPr bwMode="auto">
            <a:xfrm>
              <a:off x="5287" y="4028"/>
              <a:ext cx="23" cy="13"/>
              <a:chOff x="2744" y="2557"/>
              <a:chExt cx="114" cy="57"/>
            </a:xfrm>
          </p:grpSpPr>
          <p:sp>
            <p:nvSpPr>
              <p:cNvPr id="70" name="Arc 61"/>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1" name="Arc 62"/>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28" name="Line 63"/>
            <p:cNvSpPr>
              <a:spLocks noChangeAspect="1" noChangeShapeType="1"/>
            </p:cNvSpPr>
            <p:nvPr/>
          </p:nvSpPr>
          <p:spPr bwMode="auto">
            <a:xfrm>
              <a:off x="5287"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9" name="Line 64"/>
            <p:cNvSpPr>
              <a:spLocks noChangeAspect="1" noChangeShapeType="1"/>
            </p:cNvSpPr>
            <p:nvPr/>
          </p:nvSpPr>
          <p:spPr bwMode="auto">
            <a:xfrm>
              <a:off x="5230"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0" name="Line 65"/>
            <p:cNvSpPr>
              <a:spLocks noChangeAspect="1" noChangeShapeType="1"/>
            </p:cNvSpPr>
            <p:nvPr/>
          </p:nvSpPr>
          <p:spPr bwMode="auto">
            <a:xfrm>
              <a:off x="5347"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1" name="Line 66"/>
            <p:cNvSpPr>
              <a:spLocks noChangeAspect="1" noChangeShapeType="1"/>
            </p:cNvSpPr>
            <p:nvPr/>
          </p:nvSpPr>
          <p:spPr bwMode="auto">
            <a:xfrm>
              <a:off x="5465" y="4167"/>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2" name="Line 67"/>
            <p:cNvSpPr>
              <a:spLocks noChangeAspect="1" noChangeShapeType="1"/>
            </p:cNvSpPr>
            <p:nvPr/>
          </p:nvSpPr>
          <p:spPr bwMode="auto">
            <a:xfrm>
              <a:off x="5160" y="4167"/>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3" name="Line 68"/>
            <p:cNvSpPr>
              <a:spLocks noChangeAspect="1" noChangeShapeType="1"/>
            </p:cNvSpPr>
            <p:nvPr/>
          </p:nvSpPr>
          <p:spPr bwMode="auto">
            <a:xfrm>
              <a:off x="5160" y="3931"/>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4" name="Line 69"/>
            <p:cNvSpPr>
              <a:spLocks noChangeAspect="1" noChangeShapeType="1"/>
            </p:cNvSpPr>
            <p:nvPr/>
          </p:nvSpPr>
          <p:spPr bwMode="auto">
            <a:xfrm>
              <a:off x="5465" y="3931"/>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5" name="Line 70"/>
            <p:cNvSpPr>
              <a:spLocks noChangeAspect="1" noChangeShapeType="1"/>
            </p:cNvSpPr>
            <p:nvPr/>
          </p:nvSpPr>
          <p:spPr bwMode="auto">
            <a:xfrm>
              <a:off x="5471"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6" name="Line 71"/>
            <p:cNvSpPr>
              <a:spLocks noChangeAspect="1" noChangeShapeType="1"/>
            </p:cNvSpPr>
            <p:nvPr/>
          </p:nvSpPr>
          <p:spPr bwMode="auto">
            <a:xfrm>
              <a:off x="5160"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7" name="Line 72"/>
            <p:cNvSpPr>
              <a:spLocks noChangeAspect="1" noChangeShapeType="1"/>
            </p:cNvSpPr>
            <p:nvPr/>
          </p:nvSpPr>
          <p:spPr bwMode="auto">
            <a:xfrm rot="5400000">
              <a:off x="54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8" name="Line 73"/>
            <p:cNvSpPr>
              <a:spLocks noChangeAspect="1" noChangeShapeType="1"/>
            </p:cNvSpPr>
            <p:nvPr/>
          </p:nvSpPr>
          <p:spPr bwMode="auto">
            <a:xfrm rot="5400000">
              <a:off x="5394"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9" name="Line 74"/>
            <p:cNvSpPr>
              <a:spLocks noChangeAspect="1" noChangeShapeType="1"/>
            </p:cNvSpPr>
            <p:nvPr/>
          </p:nvSpPr>
          <p:spPr bwMode="auto">
            <a:xfrm>
              <a:off x="5512" y="3931"/>
              <a:ext cx="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0" name="Line 75"/>
            <p:cNvSpPr>
              <a:spLocks noChangeAspect="1" noChangeShapeType="1"/>
            </p:cNvSpPr>
            <p:nvPr/>
          </p:nvSpPr>
          <p:spPr bwMode="auto">
            <a:xfrm>
              <a:off x="5160" y="3810"/>
              <a:ext cx="3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1" name="Line 76"/>
            <p:cNvSpPr>
              <a:spLocks noChangeAspect="1" noChangeShapeType="1"/>
            </p:cNvSpPr>
            <p:nvPr/>
          </p:nvSpPr>
          <p:spPr bwMode="auto">
            <a:xfrm>
              <a:off x="5175" y="3796"/>
              <a:ext cx="30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2" name="Group 77"/>
            <p:cNvGrpSpPr>
              <a:grpSpLocks noChangeAspect="1"/>
            </p:cNvGrpSpPr>
            <p:nvPr/>
          </p:nvGrpSpPr>
          <p:grpSpPr bwMode="auto">
            <a:xfrm>
              <a:off x="5078" y="3849"/>
              <a:ext cx="66" cy="67"/>
              <a:chOff x="1882" y="1842"/>
              <a:chExt cx="249" cy="250"/>
            </a:xfrm>
          </p:grpSpPr>
          <p:sp>
            <p:nvSpPr>
              <p:cNvPr id="66" name="Line 78"/>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7" name="Line 79"/>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8" name="Line 80"/>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9" name="Line 81"/>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grpSp>
          <p:nvGrpSpPr>
            <p:cNvPr id="43" name="Group 82"/>
            <p:cNvGrpSpPr>
              <a:grpSpLocks noChangeAspect="1"/>
            </p:cNvGrpSpPr>
            <p:nvPr/>
          </p:nvGrpSpPr>
          <p:grpSpPr bwMode="auto">
            <a:xfrm>
              <a:off x="5512" y="3849"/>
              <a:ext cx="66" cy="67"/>
              <a:chOff x="1882" y="1842"/>
              <a:chExt cx="249" cy="250"/>
            </a:xfrm>
          </p:grpSpPr>
          <p:sp>
            <p:nvSpPr>
              <p:cNvPr id="62" name="Line 83"/>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3" name="Line 84"/>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4" name="Line 85"/>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5" name="Line 86"/>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sp>
          <p:nvSpPr>
            <p:cNvPr id="44" name="Line 87"/>
            <p:cNvSpPr>
              <a:spLocks noChangeAspect="1" noChangeShapeType="1"/>
            </p:cNvSpPr>
            <p:nvPr/>
          </p:nvSpPr>
          <p:spPr bwMode="auto">
            <a:xfrm rot="5400000">
              <a:off x="5107" y="3864"/>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5" name="Line 88"/>
            <p:cNvSpPr>
              <a:spLocks noChangeAspect="1" noChangeShapeType="1"/>
            </p:cNvSpPr>
            <p:nvPr/>
          </p:nvSpPr>
          <p:spPr bwMode="auto">
            <a:xfrm rot="5400000">
              <a:off x="5443" y="3863"/>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6" name="Group 89"/>
            <p:cNvGrpSpPr>
              <a:grpSpLocks noChangeAspect="1"/>
            </p:cNvGrpSpPr>
            <p:nvPr/>
          </p:nvGrpSpPr>
          <p:grpSpPr bwMode="auto">
            <a:xfrm>
              <a:off x="5175" y="3702"/>
              <a:ext cx="306" cy="175"/>
              <a:chOff x="2301" y="1281"/>
              <a:chExt cx="1220" cy="697"/>
            </a:xfrm>
          </p:grpSpPr>
          <p:sp>
            <p:nvSpPr>
              <p:cNvPr id="60" name="Arc 90"/>
              <p:cNvSpPr>
                <a:spLocks noChangeAspect="1"/>
              </p:cNvSpPr>
              <p:nvPr/>
            </p:nvSpPr>
            <p:spPr bwMode="auto">
              <a:xfrm flipH="1">
                <a:off x="2301" y="1281"/>
                <a:ext cx="610" cy="697"/>
              </a:xfrm>
              <a:custGeom>
                <a:avLst/>
                <a:gdLst>
                  <a:gd name="G0" fmla="+- 0 0 0"/>
                  <a:gd name="G1" fmla="+- 21600 0 0"/>
                  <a:gd name="G2" fmla="+- 21600 0 0"/>
                  <a:gd name="T0" fmla="*/ 0 w 19053"/>
                  <a:gd name="T1" fmla="*/ 0 h 21600"/>
                  <a:gd name="T2" fmla="*/ 19053 w 19053"/>
                  <a:gd name="T3" fmla="*/ 11424 h 21600"/>
                  <a:gd name="T4" fmla="*/ 0 w 19053"/>
                  <a:gd name="T5" fmla="*/ 21600 h 21600"/>
                </a:gdLst>
                <a:ahLst/>
                <a:cxnLst>
                  <a:cxn ang="0">
                    <a:pos x="T0" y="T1"/>
                  </a:cxn>
                  <a:cxn ang="0">
                    <a:pos x="T2" y="T3"/>
                  </a:cxn>
                  <a:cxn ang="0">
                    <a:pos x="T4" y="T5"/>
                  </a:cxn>
                </a:cxnLst>
                <a:rect l="0" t="0" r="r" b="b"/>
                <a:pathLst>
                  <a:path w="19053" h="21600" fill="none" extrusionOk="0">
                    <a:moveTo>
                      <a:pt x="-1" y="0"/>
                    </a:moveTo>
                    <a:cubicBezTo>
                      <a:pt x="7972" y="0"/>
                      <a:pt x="15296" y="4391"/>
                      <a:pt x="19052" y="11424"/>
                    </a:cubicBezTo>
                  </a:path>
                  <a:path w="19053" h="21600" stroke="0" extrusionOk="0">
                    <a:moveTo>
                      <a:pt x="-1" y="0"/>
                    </a:moveTo>
                    <a:cubicBezTo>
                      <a:pt x="7972" y="0"/>
                      <a:pt x="15296" y="4391"/>
                      <a:pt x="19052" y="1142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1" name="Arc 91"/>
              <p:cNvSpPr>
                <a:spLocks noChangeAspect="1"/>
              </p:cNvSpPr>
              <p:nvPr/>
            </p:nvSpPr>
            <p:spPr bwMode="auto">
              <a:xfrm>
                <a:off x="2911" y="1281"/>
                <a:ext cx="610" cy="697"/>
              </a:xfrm>
              <a:custGeom>
                <a:avLst/>
                <a:gdLst>
                  <a:gd name="G0" fmla="+- 0 0 0"/>
                  <a:gd name="G1" fmla="+- 21600 0 0"/>
                  <a:gd name="G2" fmla="+- 21600 0 0"/>
                  <a:gd name="T0" fmla="*/ 0 w 19080"/>
                  <a:gd name="T1" fmla="*/ 0 h 21600"/>
                  <a:gd name="T2" fmla="*/ 19080 w 19080"/>
                  <a:gd name="T3" fmla="*/ 11474 h 21600"/>
                  <a:gd name="T4" fmla="*/ 0 w 19080"/>
                  <a:gd name="T5" fmla="*/ 21600 h 21600"/>
                </a:gdLst>
                <a:ahLst/>
                <a:cxnLst>
                  <a:cxn ang="0">
                    <a:pos x="T0" y="T1"/>
                  </a:cxn>
                  <a:cxn ang="0">
                    <a:pos x="T2" y="T3"/>
                  </a:cxn>
                  <a:cxn ang="0">
                    <a:pos x="T4" y="T5"/>
                  </a:cxn>
                </a:cxnLst>
                <a:rect l="0" t="0" r="r" b="b"/>
                <a:pathLst>
                  <a:path w="19080" h="21600" fill="none" extrusionOk="0">
                    <a:moveTo>
                      <a:pt x="-1" y="0"/>
                    </a:moveTo>
                    <a:cubicBezTo>
                      <a:pt x="7992" y="0"/>
                      <a:pt x="15332" y="4413"/>
                      <a:pt x="19079" y="11474"/>
                    </a:cubicBezTo>
                  </a:path>
                  <a:path w="19080" h="21600" stroke="0" extrusionOk="0">
                    <a:moveTo>
                      <a:pt x="-1" y="0"/>
                    </a:moveTo>
                    <a:cubicBezTo>
                      <a:pt x="7992" y="0"/>
                      <a:pt x="15332" y="4413"/>
                      <a:pt x="19079" y="1147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7" name="Line 92"/>
            <p:cNvSpPr>
              <a:spLocks noChangeAspect="1" noChangeShapeType="1"/>
            </p:cNvSpPr>
            <p:nvPr/>
          </p:nvSpPr>
          <p:spPr bwMode="auto">
            <a:xfrm>
              <a:off x="5191" y="3982"/>
              <a:ext cx="3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8" name="Line 93"/>
            <p:cNvSpPr>
              <a:spLocks noChangeAspect="1" noChangeShapeType="1"/>
            </p:cNvSpPr>
            <p:nvPr/>
          </p:nvSpPr>
          <p:spPr bwMode="auto">
            <a:xfrm rot="5400000">
              <a:off x="5025"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9" name="Line 94"/>
            <p:cNvSpPr>
              <a:spLocks noChangeAspect="1" noChangeShapeType="1"/>
            </p:cNvSpPr>
            <p:nvPr/>
          </p:nvSpPr>
          <p:spPr bwMode="auto">
            <a:xfrm rot="5400000">
              <a:off x="49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0" name="Line 95"/>
            <p:cNvSpPr>
              <a:spLocks noChangeAspect="1" noChangeShapeType="1"/>
            </p:cNvSpPr>
            <p:nvPr/>
          </p:nvSpPr>
          <p:spPr bwMode="auto">
            <a:xfrm>
              <a:off x="5078" y="3931"/>
              <a:ext cx="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1" name="Line 96"/>
            <p:cNvSpPr>
              <a:spLocks noChangeAspect="1" noChangeShapeType="1"/>
            </p:cNvSpPr>
            <p:nvPr/>
          </p:nvSpPr>
          <p:spPr bwMode="auto">
            <a:xfrm rot="5400000">
              <a:off x="5341"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2" name="Line 97"/>
            <p:cNvSpPr>
              <a:spLocks noChangeAspect="1" noChangeShapeType="1"/>
            </p:cNvSpPr>
            <p:nvPr/>
          </p:nvSpPr>
          <p:spPr bwMode="auto">
            <a:xfrm rot="5400000">
              <a:off x="536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3" name="Group 98"/>
            <p:cNvGrpSpPr>
              <a:grpSpLocks noChangeAspect="1"/>
            </p:cNvGrpSpPr>
            <p:nvPr/>
          </p:nvGrpSpPr>
          <p:grpSpPr bwMode="auto">
            <a:xfrm>
              <a:off x="5404" y="4028"/>
              <a:ext cx="23" cy="13"/>
              <a:chOff x="2744" y="2557"/>
              <a:chExt cx="114" cy="57"/>
            </a:xfrm>
          </p:grpSpPr>
          <p:sp>
            <p:nvSpPr>
              <p:cNvPr id="58" name="Arc 99"/>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9" name="Arc 100"/>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54" name="Line 101"/>
            <p:cNvSpPr>
              <a:spLocks noChangeAspect="1" noChangeShapeType="1"/>
            </p:cNvSpPr>
            <p:nvPr/>
          </p:nvSpPr>
          <p:spPr bwMode="auto">
            <a:xfrm>
              <a:off x="5404"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5" name="Group 102"/>
            <p:cNvGrpSpPr>
              <a:grpSpLocks noChangeAspect="1"/>
            </p:cNvGrpSpPr>
            <p:nvPr/>
          </p:nvGrpSpPr>
          <p:grpSpPr bwMode="auto">
            <a:xfrm>
              <a:off x="5366" y="3980"/>
              <a:ext cx="98" cy="49"/>
              <a:chOff x="2595" y="2388"/>
              <a:chExt cx="389" cy="195"/>
            </a:xfrm>
          </p:grpSpPr>
          <p:sp>
            <p:nvSpPr>
              <p:cNvPr id="56" name="Arc 103"/>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7" name="Arc 104"/>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sp>
        <p:nvSpPr>
          <p:cNvPr id="75" name="矩形 74">
            <a:extLst>
              <a:ext uri="{FF2B5EF4-FFF2-40B4-BE49-F238E27FC236}">
                <a16:creationId xmlns:a16="http://schemas.microsoft.com/office/drawing/2014/main" id="{17E88C99-71EA-D146-8EEB-C25BEED6B01D}"/>
              </a:ext>
            </a:extLst>
          </p:cNvPr>
          <p:cNvSpPr/>
          <p:nvPr userDrawn="1"/>
        </p:nvSpPr>
        <p:spPr>
          <a:xfrm>
            <a:off x="0" y="3050"/>
            <a:ext cx="12192000" cy="40881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7030A0"/>
              </a:solidFill>
            </a:endParaRPr>
          </a:p>
        </p:txBody>
      </p:sp>
      <p:pic>
        <p:nvPicPr>
          <p:cNvPr id="76" name="圖片 75">
            <a:extLst>
              <a:ext uri="{FF2B5EF4-FFF2-40B4-BE49-F238E27FC236}">
                <a16:creationId xmlns:a16="http://schemas.microsoft.com/office/drawing/2014/main" id="{89994F0B-B355-A74C-B23B-7D65AB5D04B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75840" y="453276"/>
            <a:ext cx="792000" cy="792000"/>
          </a:xfrm>
          <a:prstGeom prst="rect">
            <a:avLst/>
          </a:prstGeom>
        </p:spPr>
      </p:pic>
      <p:sp>
        <p:nvSpPr>
          <p:cNvPr id="4" name="文字方塊 3">
            <a:extLst>
              <a:ext uri="{FF2B5EF4-FFF2-40B4-BE49-F238E27FC236}">
                <a16:creationId xmlns:a16="http://schemas.microsoft.com/office/drawing/2014/main" id="{A331A434-26C6-8C4C-8FF0-1673B7A153EF}"/>
              </a:ext>
            </a:extLst>
          </p:cNvPr>
          <p:cNvSpPr txBox="1"/>
          <p:nvPr userDrawn="1"/>
        </p:nvSpPr>
        <p:spPr>
          <a:xfrm>
            <a:off x="5219699" y="0"/>
            <a:ext cx="1752600" cy="400110"/>
          </a:xfrm>
          <a:prstGeom prst="rect">
            <a:avLst/>
          </a:prstGeom>
          <a:noFill/>
        </p:spPr>
        <p:txBody>
          <a:bodyPr wrap="square" rtlCol="0">
            <a:spAutoFit/>
          </a:bodyPr>
          <a:lstStyle/>
          <a:p>
            <a:endParaRPr kumimoji="1" lang="zh-TW"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046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67" indent="0">
              <a:buNone/>
              <a:defRPr sz="1800">
                <a:solidFill>
                  <a:schemeClr val="tx1">
                    <a:tint val="75000"/>
                  </a:schemeClr>
                </a:solidFill>
              </a:defRPr>
            </a:lvl2pPr>
            <a:lvl3pPr marL="914332" indent="0">
              <a:buNone/>
              <a:defRPr sz="1600">
                <a:solidFill>
                  <a:schemeClr val="tx1">
                    <a:tint val="75000"/>
                  </a:schemeClr>
                </a:solidFill>
              </a:defRPr>
            </a:lvl3pPr>
            <a:lvl4pPr marL="1371498" indent="0">
              <a:buNone/>
              <a:defRPr sz="1400">
                <a:solidFill>
                  <a:schemeClr val="tx1">
                    <a:tint val="75000"/>
                  </a:schemeClr>
                </a:solidFill>
              </a:defRPr>
            </a:lvl4pPr>
            <a:lvl5pPr marL="1828664" indent="0">
              <a:buNone/>
              <a:defRPr sz="1400">
                <a:solidFill>
                  <a:schemeClr val="tx1">
                    <a:tint val="75000"/>
                  </a:schemeClr>
                </a:solidFill>
              </a:defRPr>
            </a:lvl5pPr>
            <a:lvl6pPr marL="2285830" indent="0">
              <a:buNone/>
              <a:defRPr sz="1400">
                <a:solidFill>
                  <a:schemeClr val="tx1">
                    <a:tint val="75000"/>
                  </a:schemeClr>
                </a:solidFill>
              </a:defRPr>
            </a:lvl6pPr>
            <a:lvl7pPr marL="2742994" indent="0">
              <a:buNone/>
              <a:defRPr sz="1400">
                <a:solidFill>
                  <a:schemeClr val="tx1">
                    <a:tint val="75000"/>
                  </a:schemeClr>
                </a:solidFill>
              </a:defRPr>
            </a:lvl7pPr>
            <a:lvl8pPr marL="3200160" indent="0">
              <a:buNone/>
              <a:defRPr sz="1400">
                <a:solidFill>
                  <a:schemeClr val="tx1">
                    <a:tint val="75000"/>
                  </a:schemeClr>
                </a:solidFill>
              </a:defRPr>
            </a:lvl8pPr>
            <a:lvl9pPr marL="3657327"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grpSp>
        <p:nvGrpSpPr>
          <p:cNvPr id="7" name="Group 40"/>
          <p:cNvGrpSpPr>
            <a:grpSpLocks noChangeAspect="1"/>
          </p:cNvGrpSpPr>
          <p:nvPr userDrawn="1"/>
        </p:nvGrpSpPr>
        <p:grpSpPr bwMode="auto">
          <a:xfrm>
            <a:off x="753438" y="5963974"/>
            <a:ext cx="10841379" cy="701675"/>
            <a:chOff x="0" y="3702"/>
            <a:chExt cx="5760" cy="465"/>
          </a:xfrm>
        </p:grpSpPr>
        <p:sp>
          <p:nvSpPr>
            <p:cNvPr id="8" name="Line 41"/>
            <p:cNvSpPr>
              <a:spLocks noChangeAspect="1" noChangeShapeType="1"/>
            </p:cNvSpPr>
            <p:nvPr/>
          </p:nvSpPr>
          <p:spPr bwMode="auto">
            <a:xfrm>
              <a:off x="0" y="4167"/>
              <a:ext cx="507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9" name="Line 42"/>
            <p:cNvSpPr>
              <a:spLocks noChangeAspect="1" noChangeShapeType="1"/>
            </p:cNvSpPr>
            <p:nvPr/>
          </p:nvSpPr>
          <p:spPr bwMode="auto">
            <a:xfrm>
              <a:off x="5578" y="4167"/>
              <a:ext cx="182"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0" name="Line 43"/>
            <p:cNvSpPr>
              <a:spLocks noChangeAspect="1" noChangeShapeType="1"/>
            </p:cNvSpPr>
            <p:nvPr/>
          </p:nvSpPr>
          <p:spPr bwMode="auto">
            <a:xfrm rot="1800000">
              <a:off x="5318" y="3891"/>
              <a:ext cx="15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1" name="Line 44"/>
            <p:cNvSpPr>
              <a:spLocks noChangeAspect="1" noChangeShapeType="1"/>
            </p:cNvSpPr>
            <p:nvPr/>
          </p:nvSpPr>
          <p:spPr bwMode="auto">
            <a:xfrm rot="5400000">
              <a:off x="5098"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12" name="Group 45"/>
            <p:cNvGrpSpPr>
              <a:grpSpLocks noChangeAspect="1"/>
            </p:cNvGrpSpPr>
            <p:nvPr/>
          </p:nvGrpSpPr>
          <p:grpSpPr bwMode="auto">
            <a:xfrm>
              <a:off x="5249" y="3981"/>
              <a:ext cx="98" cy="48"/>
              <a:chOff x="2595" y="2388"/>
              <a:chExt cx="389" cy="195"/>
            </a:xfrm>
          </p:grpSpPr>
          <p:sp>
            <p:nvSpPr>
              <p:cNvPr id="70" name="Arc 46"/>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1" name="Arc 47"/>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3" name="Line 48"/>
            <p:cNvSpPr>
              <a:spLocks noChangeAspect="1" noChangeShapeType="1"/>
            </p:cNvSpPr>
            <p:nvPr/>
          </p:nvSpPr>
          <p:spPr bwMode="auto">
            <a:xfrm rot="1800000">
              <a:off x="5317" y="3875"/>
              <a:ext cx="1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4" name="Line 49"/>
            <p:cNvSpPr>
              <a:spLocks noChangeAspect="1" noChangeShapeType="1"/>
            </p:cNvSpPr>
            <p:nvPr/>
          </p:nvSpPr>
          <p:spPr bwMode="auto">
            <a:xfrm rot="19800000">
              <a:off x="5173" y="3875"/>
              <a:ext cx="1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5" name="Line 50"/>
            <p:cNvSpPr>
              <a:spLocks noChangeAspect="1" noChangeShapeType="1"/>
            </p:cNvSpPr>
            <p:nvPr/>
          </p:nvSpPr>
          <p:spPr bwMode="auto">
            <a:xfrm rot="19800000">
              <a:off x="5180" y="3891"/>
              <a:ext cx="15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6" name="Line 51"/>
            <p:cNvSpPr>
              <a:spLocks noChangeAspect="1" noChangeShapeType="1"/>
            </p:cNvSpPr>
            <p:nvPr/>
          </p:nvSpPr>
          <p:spPr bwMode="auto">
            <a:xfrm rot="5400000">
              <a:off x="5378"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7" name="Line 52"/>
            <p:cNvSpPr>
              <a:spLocks noChangeAspect="1" noChangeShapeType="1"/>
            </p:cNvSpPr>
            <p:nvPr/>
          </p:nvSpPr>
          <p:spPr bwMode="auto">
            <a:xfrm rot="5400000">
              <a:off x="5041"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8" name="Line 53"/>
            <p:cNvSpPr>
              <a:spLocks noChangeAspect="1" noChangeShapeType="1"/>
            </p:cNvSpPr>
            <p:nvPr/>
          </p:nvSpPr>
          <p:spPr bwMode="auto">
            <a:xfrm rot="5400000">
              <a:off x="5137"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9" name="Line 54"/>
            <p:cNvSpPr>
              <a:spLocks noChangeAspect="1" noChangeShapeType="1"/>
            </p:cNvSpPr>
            <p:nvPr/>
          </p:nvSpPr>
          <p:spPr bwMode="auto">
            <a:xfrm rot="5400000">
              <a:off x="5177"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0" name="Line 55"/>
            <p:cNvSpPr>
              <a:spLocks noChangeAspect="1" noChangeShapeType="1"/>
            </p:cNvSpPr>
            <p:nvPr/>
          </p:nvSpPr>
          <p:spPr bwMode="auto">
            <a:xfrm rot="5400000">
              <a:off x="5294"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1" name="Line 56"/>
            <p:cNvSpPr>
              <a:spLocks noChangeAspect="1" noChangeShapeType="1"/>
            </p:cNvSpPr>
            <p:nvPr/>
          </p:nvSpPr>
          <p:spPr bwMode="auto">
            <a:xfrm rot="5400000">
              <a:off x="5392"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2" name="Line 57"/>
            <p:cNvSpPr>
              <a:spLocks noChangeAspect="1" noChangeShapeType="1"/>
            </p:cNvSpPr>
            <p:nvPr/>
          </p:nvSpPr>
          <p:spPr bwMode="auto">
            <a:xfrm rot="5400000">
              <a:off x="5275"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3" name="Line 58"/>
            <p:cNvSpPr>
              <a:spLocks noChangeAspect="1" noChangeShapeType="1"/>
            </p:cNvSpPr>
            <p:nvPr/>
          </p:nvSpPr>
          <p:spPr bwMode="auto">
            <a:xfrm rot="5400000">
              <a:off x="522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4" name="Line 59"/>
            <p:cNvSpPr>
              <a:spLocks noChangeAspect="1" noChangeShapeType="1"/>
            </p:cNvSpPr>
            <p:nvPr/>
          </p:nvSpPr>
          <p:spPr bwMode="auto">
            <a:xfrm rot="5400000">
              <a:off x="5247"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25" name="Group 60"/>
            <p:cNvGrpSpPr>
              <a:grpSpLocks noChangeAspect="1"/>
            </p:cNvGrpSpPr>
            <p:nvPr/>
          </p:nvGrpSpPr>
          <p:grpSpPr bwMode="auto">
            <a:xfrm>
              <a:off x="5287" y="4028"/>
              <a:ext cx="23" cy="13"/>
              <a:chOff x="2744" y="2557"/>
              <a:chExt cx="114" cy="57"/>
            </a:xfrm>
          </p:grpSpPr>
          <p:sp>
            <p:nvSpPr>
              <p:cNvPr id="68" name="Arc 61"/>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 name="Arc 62"/>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26" name="Line 63"/>
            <p:cNvSpPr>
              <a:spLocks noChangeAspect="1" noChangeShapeType="1"/>
            </p:cNvSpPr>
            <p:nvPr/>
          </p:nvSpPr>
          <p:spPr bwMode="auto">
            <a:xfrm>
              <a:off x="5287"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7" name="Line 64"/>
            <p:cNvSpPr>
              <a:spLocks noChangeAspect="1" noChangeShapeType="1"/>
            </p:cNvSpPr>
            <p:nvPr/>
          </p:nvSpPr>
          <p:spPr bwMode="auto">
            <a:xfrm>
              <a:off x="5230"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8" name="Line 65"/>
            <p:cNvSpPr>
              <a:spLocks noChangeAspect="1" noChangeShapeType="1"/>
            </p:cNvSpPr>
            <p:nvPr/>
          </p:nvSpPr>
          <p:spPr bwMode="auto">
            <a:xfrm>
              <a:off x="5347"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9" name="Line 66"/>
            <p:cNvSpPr>
              <a:spLocks noChangeAspect="1" noChangeShapeType="1"/>
            </p:cNvSpPr>
            <p:nvPr/>
          </p:nvSpPr>
          <p:spPr bwMode="auto">
            <a:xfrm>
              <a:off x="5465" y="4167"/>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0" name="Line 67"/>
            <p:cNvSpPr>
              <a:spLocks noChangeAspect="1" noChangeShapeType="1"/>
            </p:cNvSpPr>
            <p:nvPr/>
          </p:nvSpPr>
          <p:spPr bwMode="auto">
            <a:xfrm>
              <a:off x="5160" y="4167"/>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1" name="Line 68"/>
            <p:cNvSpPr>
              <a:spLocks noChangeAspect="1" noChangeShapeType="1"/>
            </p:cNvSpPr>
            <p:nvPr/>
          </p:nvSpPr>
          <p:spPr bwMode="auto">
            <a:xfrm>
              <a:off x="5160" y="3931"/>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2" name="Line 69"/>
            <p:cNvSpPr>
              <a:spLocks noChangeAspect="1" noChangeShapeType="1"/>
            </p:cNvSpPr>
            <p:nvPr/>
          </p:nvSpPr>
          <p:spPr bwMode="auto">
            <a:xfrm>
              <a:off x="5465" y="3931"/>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3" name="Line 70"/>
            <p:cNvSpPr>
              <a:spLocks noChangeAspect="1" noChangeShapeType="1"/>
            </p:cNvSpPr>
            <p:nvPr/>
          </p:nvSpPr>
          <p:spPr bwMode="auto">
            <a:xfrm>
              <a:off x="5471"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4" name="Line 71"/>
            <p:cNvSpPr>
              <a:spLocks noChangeAspect="1" noChangeShapeType="1"/>
            </p:cNvSpPr>
            <p:nvPr/>
          </p:nvSpPr>
          <p:spPr bwMode="auto">
            <a:xfrm>
              <a:off x="5160"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5" name="Line 72"/>
            <p:cNvSpPr>
              <a:spLocks noChangeAspect="1" noChangeShapeType="1"/>
            </p:cNvSpPr>
            <p:nvPr/>
          </p:nvSpPr>
          <p:spPr bwMode="auto">
            <a:xfrm rot="5400000">
              <a:off x="54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6" name="Line 73"/>
            <p:cNvSpPr>
              <a:spLocks noChangeAspect="1" noChangeShapeType="1"/>
            </p:cNvSpPr>
            <p:nvPr/>
          </p:nvSpPr>
          <p:spPr bwMode="auto">
            <a:xfrm rot="5400000">
              <a:off x="5394"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7" name="Line 74"/>
            <p:cNvSpPr>
              <a:spLocks noChangeAspect="1" noChangeShapeType="1"/>
            </p:cNvSpPr>
            <p:nvPr/>
          </p:nvSpPr>
          <p:spPr bwMode="auto">
            <a:xfrm>
              <a:off x="5512" y="3931"/>
              <a:ext cx="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8" name="Line 75"/>
            <p:cNvSpPr>
              <a:spLocks noChangeAspect="1" noChangeShapeType="1"/>
            </p:cNvSpPr>
            <p:nvPr/>
          </p:nvSpPr>
          <p:spPr bwMode="auto">
            <a:xfrm>
              <a:off x="5160" y="3810"/>
              <a:ext cx="3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9" name="Line 76"/>
            <p:cNvSpPr>
              <a:spLocks noChangeAspect="1" noChangeShapeType="1"/>
            </p:cNvSpPr>
            <p:nvPr/>
          </p:nvSpPr>
          <p:spPr bwMode="auto">
            <a:xfrm>
              <a:off x="5175" y="3796"/>
              <a:ext cx="30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0" name="Group 77"/>
            <p:cNvGrpSpPr>
              <a:grpSpLocks noChangeAspect="1"/>
            </p:cNvGrpSpPr>
            <p:nvPr/>
          </p:nvGrpSpPr>
          <p:grpSpPr bwMode="auto">
            <a:xfrm>
              <a:off x="5078" y="3849"/>
              <a:ext cx="66" cy="67"/>
              <a:chOff x="1882" y="1842"/>
              <a:chExt cx="249" cy="250"/>
            </a:xfrm>
          </p:grpSpPr>
          <p:sp>
            <p:nvSpPr>
              <p:cNvPr id="64" name="Line 78"/>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5" name="Line 79"/>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6" name="Line 80"/>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7" name="Line 81"/>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grpSp>
          <p:nvGrpSpPr>
            <p:cNvPr id="41" name="Group 82"/>
            <p:cNvGrpSpPr>
              <a:grpSpLocks noChangeAspect="1"/>
            </p:cNvGrpSpPr>
            <p:nvPr/>
          </p:nvGrpSpPr>
          <p:grpSpPr bwMode="auto">
            <a:xfrm>
              <a:off x="5512" y="3849"/>
              <a:ext cx="66" cy="67"/>
              <a:chOff x="1882" y="1842"/>
              <a:chExt cx="249" cy="250"/>
            </a:xfrm>
          </p:grpSpPr>
          <p:sp>
            <p:nvSpPr>
              <p:cNvPr id="60" name="Line 83"/>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1" name="Line 84"/>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2" name="Line 85"/>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3" name="Line 86"/>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sp>
          <p:nvSpPr>
            <p:cNvPr id="42" name="Line 87"/>
            <p:cNvSpPr>
              <a:spLocks noChangeAspect="1" noChangeShapeType="1"/>
            </p:cNvSpPr>
            <p:nvPr/>
          </p:nvSpPr>
          <p:spPr bwMode="auto">
            <a:xfrm rot="5400000">
              <a:off x="5107" y="3864"/>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3" name="Line 88"/>
            <p:cNvSpPr>
              <a:spLocks noChangeAspect="1" noChangeShapeType="1"/>
            </p:cNvSpPr>
            <p:nvPr/>
          </p:nvSpPr>
          <p:spPr bwMode="auto">
            <a:xfrm rot="5400000">
              <a:off x="5443" y="3863"/>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4" name="Group 89"/>
            <p:cNvGrpSpPr>
              <a:grpSpLocks noChangeAspect="1"/>
            </p:cNvGrpSpPr>
            <p:nvPr/>
          </p:nvGrpSpPr>
          <p:grpSpPr bwMode="auto">
            <a:xfrm>
              <a:off x="5175" y="3702"/>
              <a:ext cx="306" cy="175"/>
              <a:chOff x="2301" y="1281"/>
              <a:chExt cx="1220" cy="697"/>
            </a:xfrm>
          </p:grpSpPr>
          <p:sp>
            <p:nvSpPr>
              <p:cNvPr id="58" name="Arc 90"/>
              <p:cNvSpPr>
                <a:spLocks noChangeAspect="1"/>
              </p:cNvSpPr>
              <p:nvPr/>
            </p:nvSpPr>
            <p:spPr bwMode="auto">
              <a:xfrm flipH="1">
                <a:off x="2301" y="1281"/>
                <a:ext cx="610" cy="697"/>
              </a:xfrm>
              <a:custGeom>
                <a:avLst/>
                <a:gdLst>
                  <a:gd name="G0" fmla="+- 0 0 0"/>
                  <a:gd name="G1" fmla="+- 21600 0 0"/>
                  <a:gd name="G2" fmla="+- 21600 0 0"/>
                  <a:gd name="T0" fmla="*/ 0 w 19053"/>
                  <a:gd name="T1" fmla="*/ 0 h 21600"/>
                  <a:gd name="T2" fmla="*/ 19053 w 19053"/>
                  <a:gd name="T3" fmla="*/ 11424 h 21600"/>
                  <a:gd name="T4" fmla="*/ 0 w 19053"/>
                  <a:gd name="T5" fmla="*/ 21600 h 21600"/>
                </a:gdLst>
                <a:ahLst/>
                <a:cxnLst>
                  <a:cxn ang="0">
                    <a:pos x="T0" y="T1"/>
                  </a:cxn>
                  <a:cxn ang="0">
                    <a:pos x="T2" y="T3"/>
                  </a:cxn>
                  <a:cxn ang="0">
                    <a:pos x="T4" y="T5"/>
                  </a:cxn>
                </a:cxnLst>
                <a:rect l="0" t="0" r="r" b="b"/>
                <a:pathLst>
                  <a:path w="19053" h="21600" fill="none" extrusionOk="0">
                    <a:moveTo>
                      <a:pt x="-1" y="0"/>
                    </a:moveTo>
                    <a:cubicBezTo>
                      <a:pt x="7972" y="0"/>
                      <a:pt x="15296" y="4391"/>
                      <a:pt x="19052" y="11424"/>
                    </a:cubicBezTo>
                  </a:path>
                  <a:path w="19053" h="21600" stroke="0" extrusionOk="0">
                    <a:moveTo>
                      <a:pt x="-1" y="0"/>
                    </a:moveTo>
                    <a:cubicBezTo>
                      <a:pt x="7972" y="0"/>
                      <a:pt x="15296" y="4391"/>
                      <a:pt x="19052" y="1142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9" name="Arc 91"/>
              <p:cNvSpPr>
                <a:spLocks noChangeAspect="1"/>
              </p:cNvSpPr>
              <p:nvPr/>
            </p:nvSpPr>
            <p:spPr bwMode="auto">
              <a:xfrm>
                <a:off x="2911" y="1281"/>
                <a:ext cx="610" cy="697"/>
              </a:xfrm>
              <a:custGeom>
                <a:avLst/>
                <a:gdLst>
                  <a:gd name="G0" fmla="+- 0 0 0"/>
                  <a:gd name="G1" fmla="+- 21600 0 0"/>
                  <a:gd name="G2" fmla="+- 21600 0 0"/>
                  <a:gd name="T0" fmla="*/ 0 w 19080"/>
                  <a:gd name="T1" fmla="*/ 0 h 21600"/>
                  <a:gd name="T2" fmla="*/ 19080 w 19080"/>
                  <a:gd name="T3" fmla="*/ 11474 h 21600"/>
                  <a:gd name="T4" fmla="*/ 0 w 19080"/>
                  <a:gd name="T5" fmla="*/ 21600 h 21600"/>
                </a:gdLst>
                <a:ahLst/>
                <a:cxnLst>
                  <a:cxn ang="0">
                    <a:pos x="T0" y="T1"/>
                  </a:cxn>
                  <a:cxn ang="0">
                    <a:pos x="T2" y="T3"/>
                  </a:cxn>
                  <a:cxn ang="0">
                    <a:pos x="T4" y="T5"/>
                  </a:cxn>
                </a:cxnLst>
                <a:rect l="0" t="0" r="r" b="b"/>
                <a:pathLst>
                  <a:path w="19080" h="21600" fill="none" extrusionOk="0">
                    <a:moveTo>
                      <a:pt x="-1" y="0"/>
                    </a:moveTo>
                    <a:cubicBezTo>
                      <a:pt x="7992" y="0"/>
                      <a:pt x="15332" y="4413"/>
                      <a:pt x="19079" y="11474"/>
                    </a:cubicBezTo>
                  </a:path>
                  <a:path w="19080" h="21600" stroke="0" extrusionOk="0">
                    <a:moveTo>
                      <a:pt x="-1" y="0"/>
                    </a:moveTo>
                    <a:cubicBezTo>
                      <a:pt x="7992" y="0"/>
                      <a:pt x="15332" y="4413"/>
                      <a:pt x="19079" y="1147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5" name="Line 92"/>
            <p:cNvSpPr>
              <a:spLocks noChangeAspect="1" noChangeShapeType="1"/>
            </p:cNvSpPr>
            <p:nvPr/>
          </p:nvSpPr>
          <p:spPr bwMode="auto">
            <a:xfrm>
              <a:off x="5191" y="3982"/>
              <a:ext cx="3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6" name="Line 93"/>
            <p:cNvSpPr>
              <a:spLocks noChangeAspect="1" noChangeShapeType="1"/>
            </p:cNvSpPr>
            <p:nvPr/>
          </p:nvSpPr>
          <p:spPr bwMode="auto">
            <a:xfrm rot="5400000">
              <a:off x="5025"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7" name="Line 94"/>
            <p:cNvSpPr>
              <a:spLocks noChangeAspect="1" noChangeShapeType="1"/>
            </p:cNvSpPr>
            <p:nvPr/>
          </p:nvSpPr>
          <p:spPr bwMode="auto">
            <a:xfrm rot="5400000">
              <a:off x="49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8" name="Line 95"/>
            <p:cNvSpPr>
              <a:spLocks noChangeAspect="1" noChangeShapeType="1"/>
            </p:cNvSpPr>
            <p:nvPr/>
          </p:nvSpPr>
          <p:spPr bwMode="auto">
            <a:xfrm>
              <a:off x="5078" y="3931"/>
              <a:ext cx="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9" name="Line 96"/>
            <p:cNvSpPr>
              <a:spLocks noChangeAspect="1" noChangeShapeType="1"/>
            </p:cNvSpPr>
            <p:nvPr/>
          </p:nvSpPr>
          <p:spPr bwMode="auto">
            <a:xfrm rot="5400000">
              <a:off x="5341"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0" name="Line 97"/>
            <p:cNvSpPr>
              <a:spLocks noChangeAspect="1" noChangeShapeType="1"/>
            </p:cNvSpPr>
            <p:nvPr/>
          </p:nvSpPr>
          <p:spPr bwMode="auto">
            <a:xfrm rot="5400000">
              <a:off x="536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1" name="Group 98"/>
            <p:cNvGrpSpPr>
              <a:grpSpLocks noChangeAspect="1"/>
            </p:cNvGrpSpPr>
            <p:nvPr/>
          </p:nvGrpSpPr>
          <p:grpSpPr bwMode="auto">
            <a:xfrm>
              <a:off x="5404" y="4028"/>
              <a:ext cx="23" cy="13"/>
              <a:chOff x="2744" y="2557"/>
              <a:chExt cx="114" cy="57"/>
            </a:xfrm>
          </p:grpSpPr>
          <p:sp>
            <p:nvSpPr>
              <p:cNvPr id="56" name="Arc 99"/>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7" name="Arc 100"/>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52" name="Line 101"/>
            <p:cNvSpPr>
              <a:spLocks noChangeAspect="1" noChangeShapeType="1"/>
            </p:cNvSpPr>
            <p:nvPr/>
          </p:nvSpPr>
          <p:spPr bwMode="auto">
            <a:xfrm>
              <a:off x="5404"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3" name="Group 102"/>
            <p:cNvGrpSpPr>
              <a:grpSpLocks noChangeAspect="1"/>
            </p:cNvGrpSpPr>
            <p:nvPr/>
          </p:nvGrpSpPr>
          <p:grpSpPr bwMode="auto">
            <a:xfrm>
              <a:off x="5366" y="3980"/>
              <a:ext cx="98" cy="49"/>
              <a:chOff x="2595" y="2388"/>
              <a:chExt cx="389" cy="195"/>
            </a:xfrm>
          </p:grpSpPr>
          <p:sp>
            <p:nvSpPr>
              <p:cNvPr id="54" name="Arc 103"/>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5" name="Arc 104"/>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spTree>
    <p:extLst>
      <p:ext uri="{BB962C8B-B14F-4D97-AF65-F5344CB8AC3E}">
        <p14:creationId xmlns:p14="http://schemas.microsoft.com/office/powerpoint/2010/main" val="335868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519758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7"/>
            <a:ext cx="5386917" cy="639763"/>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93373" y="1535117"/>
            <a:ext cx="5389033" cy="639763"/>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132421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1013152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352519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5" y="273053"/>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609605" y="1435104"/>
            <a:ext cx="4011084" cy="4691063"/>
          </a:xfrm>
        </p:spPr>
        <p:txBody>
          <a:bodyPr/>
          <a:lstStyle>
            <a:lvl1pPr marL="0" indent="0">
              <a:buNone/>
              <a:defRPr sz="1400"/>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208806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4"/>
            <a:ext cx="7315200" cy="566739"/>
          </a:xfrm>
        </p:spPr>
        <p:txBody>
          <a:bodyPr anchor="b"/>
          <a:lstStyle>
            <a:lvl1pPr algn="l">
              <a:defRPr sz="2000" b="1"/>
            </a:lvl1pPr>
          </a:lstStyle>
          <a:p>
            <a:r>
              <a:rPr lang="zh-CN" altLang="en-US" dirty="0"/>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r>
              <a:rPr lang="zh-CN" altLang="en-US" dirty="0"/>
              <a:t>单击图标添加图片</a:t>
            </a:r>
          </a:p>
        </p:txBody>
      </p:sp>
      <p:sp>
        <p:nvSpPr>
          <p:cNvPr id="4" name="文本占位符 3"/>
          <p:cNvSpPr>
            <a:spLocks noGrp="1"/>
          </p:cNvSpPr>
          <p:nvPr>
            <p:ph type="body" sz="half" idx="2"/>
          </p:nvPr>
        </p:nvSpPr>
        <p:spPr>
          <a:xfrm>
            <a:off x="2389717" y="5367343"/>
            <a:ext cx="7315200" cy="804863"/>
          </a:xfrm>
        </p:spPr>
        <p:txBody>
          <a:bodyPr/>
          <a:lstStyle>
            <a:lvl1pPr marL="0" indent="0">
              <a:buNone/>
              <a:defRPr sz="1400"/>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endParaRPr lang="zh-CN" altLang="en-US" dirty="0"/>
          </a:p>
        </p:txBody>
      </p:sp>
    </p:spTree>
    <p:extLst>
      <p:ext uri="{BB962C8B-B14F-4D97-AF65-F5344CB8AC3E}">
        <p14:creationId xmlns:p14="http://schemas.microsoft.com/office/powerpoint/2010/main" val="3114329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547687"/>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873252"/>
            <a:ext cx="10972800" cy="4252915"/>
          </a:xfrm>
          <a:prstGeom prst="rect">
            <a:avLst/>
          </a:prstGeom>
        </p:spPr>
        <p:txBody>
          <a:bodyPr vert="horz" lIns="91440" tIns="45720" rIns="91440" bIns="45720" rtlCol="0">
            <a:normAutofit/>
          </a:bodyPr>
          <a:lstStyle/>
          <a:p>
            <a:pPr lvl="0"/>
            <a:r>
              <a:rPr lang="zh-CN" altLang="en-US" dirty="0"/>
              <a:t>单击此处编辑母版文本样式</a:t>
            </a:r>
          </a:p>
          <a:p>
            <a:pPr marL="742895" lvl="1" indent="-285730" algn="l" rtl="0" eaLnBrk="1" fontAlgn="base" latinLnBrk="0" hangingPunct="1">
              <a:spcBef>
                <a:spcPct val="20000"/>
              </a:spcBef>
              <a:spcAft>
                <a:spcPct val="0"/>
              </a:spcAft>
              <a:buClr>
                <a:srgbClr val="7030A0"/>
              </a:buClr>
              <a:buSzPct val="80000"/>
              <a:buFont typeface="Wingdings 2" pitchFamily="18" charset="2"/>
              <a:buChar char=""/>
            </a:pPr>
            <a:r>
              <a:rPr lang="zh-CN" altLang="en-US" dirty="0"/>
              <a:t>第二级</a:t>
            </a:r>
          </a:p>
          <a:p>
            <a:pPr marL="1142914" lvl="2" indent="-228584" algn="l" rtl="0" eaLnBrk="1" fontAlgn="base" latinLnBrk="0" hangingPunct="1">
              <a:spcBef>
                <a:spcPct val="20000"/>
              </a:spcBef>
              <a:spcAft>
                <a:spcPct val="0"/>
              </a:spcAft>
              <a:buClr>
                <a:srgbClr val="7030A0"/>
              </a:buClr>
              <a:buSzPct val="60000"/>
              <a:buFont typeface="Wingdings" pitchFamily="2" charset="2"/>
              <a:buChar char=""/>
            </a:pPr>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37600" y="630872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8" name="灯片编号占位符 5"/>
          <p:cNvSpPr txBox="1">
            <a:spLocks/>
          </p:cNvSpPr>
          <p:nvPr userDrawn="1"/>
        </p:nvSpPr>
        <p:spPr>
          <a:xfrm>
            <a:off x="429201" y="6295943"/>
            <a:ext cx="694104" cy="365125"/>
          </a:xfrm>
          <a:prstGeom prst="rect">
            <a:avLst/>
          </a:prstGeom>
        </p:spPr>
        <p:txBody>
          <a:bodyPr/>
          <a:lstStyle>
            <a:defPPr>
              <a:defRPr lang="zh-CN"/>
            </a:defPPr>
            <a:lvl1pPr marL="0" algn="l" defTabSz="914400" rtl="0" eaLnBrk="1" latinLnBrk="0" hangingPunct="1">
              <a:defRPr sz="1800" b="1" kern="1200">
                <a:solidFill>
                  <a:srgbClr val="7030A0"/>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DB592A-0909-472D-A1D6-B1E0A3795436}" type="slidenum">
              <a:rPr lang="zh-CN" altLang="en-US" sz="1600" smtClean="0"/>
              <a:pPr/>
              <a:t>‹#›</a:t>
            </a:fld>
            <a:endParaRPr lang="zh-CN" altLang="en-US" sz="1800" dirty="0"/>
          </a:p>
        </p:txBody>
      </p:sp>
    </p:spTree>
    <p:extLst>
      <p:ext uri="{BB962C8B-B14F-4D97-AF65-F5344CB8AC3E}">
        <p14:creationId xmlns:p14="http://schemas.microsoft.com/office/powerpoint/2010/main" val="316041446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hf hdr="0" ftr="0" dt="0"/>
  <p:txStyles>
    <p:titleStyle>
      <a:lvl1pPr algn="ctr" defTabSz="914332" rtl="0" eaLnBrk="1" latinLnBrk="0" hangingPunct="1">
        <a:spcBef>
          <a:spcPct val="0"/>
        </a:spcBef>
        <a:buNone/>
        <a:defRPr sz="4400" kern="1200">
          <a:solidFill>
            <a:schemeClr val="tx1"/>
          </a:solidFill>
          <a:latin typeface="Microsoft YaHei" charset="-122"/>
          <a:ea typeface="Microsoft YaHei" charset="-122"/>
          <a:cs typeface="Microsoft YaHei" charset="-122"/>
        </a:defRPr>
      </a:lvl1pPr>
    </p:titleStyle>
    <p:bodyStyle>
      <a:lvl1pPr marL="342874" indent="-342874" algn="l" defTabSz="914332" rtl="0" eaLnBrk="1" fontAlgn="base" latinLnBrk="0" hangingPunct="1">
        <a:lnSpc>
          <a:spcPct val="150000"/>
        </a:lnSpc>
        <a:spcBef>
          <a:spcPct val="20000"/>
        </a:spcBef>
        <a:spcAft>
          <a:spcPct val="0"/>
        </a:spcAft>
        <a:buClr>
          <a:srgbClr val="7030A0"/>
        </a:buClr>
        <a:buSzPct val="73000"/>
        <a:buFont typeface="Wingdings 2" pitchFamily="18" charset="2"/>
        <a:buChar char=""/>
        <a:defRPr lang="zh-CN" altLang="en-US" sz="2400" kern="1200" dirty="0" smtClean="0">
          <a:solidFill>
            <a:schemeClr val="tx1"/>
          </a:solidFill>
          <a:latin typeface="Microsoft YaHei" charset="-122"/>
          <a:ea typeface="Microsoft YaHei" charset="-122"/>
          <a:cs typeface="Microsoft YaHei" charset="-122"/>
        </a:defRPr>
      </a:lvl1pPr>
      <a:lvl2pPr marL="742895" indent="-285730" algn="l" defTabSz="914332" rtl="0" eaLnBrk="1" latinLnBrk="0" hangingPunct="1">
        <a:spcBef>
          <a:spcPct val="20000"/>
        </a:spcBef>
        <a:buFont typeface="Arial" pitchFamily="34" charset="0"/>
        <a:buChar char="–"/>
        <a:defRPr lang="zh-CN" altLang="en-US" sz="2000" kern="1200" dirty="0" smtClean="0">
          <a:solidFill>
            <a:schemeClr val="tx1"/>
          </a:solidFill>
          <a:latin typeface="Microsoft YaHei" charset="-122"/>
          <a:ea typeface="Microsoft YaHei" charset="-122"/>
          <a:cs typeface="Microsoft YaHei" charset="-122"/>
        </a:defRPr>
      </a:lvl2pPr>
      <a:lvl3pPr marL="1142914" indent="-228584" algn="l" defTabSz="914332" rtl="0" eaLnBrk="1" latinLnBrk="0" hangingPunct="1">
        <a:spcBef>
          <a:spcPct val="20000"/>
        </a:spcBef>
        <a:buFont typeface="Arial" pitchFamily="34" charset="0"/>
        <a:buChar char="•"/>
        <a:defRPr lang="zh-CN" altLang="en-US" sz="1800" kern="1200" dirty="0" smtClean="0">
          <a:solidFill>
            <a:schemeClr val="tx1"/>
          </a:solidFill>
          <a:latin typeface="Microsoft YaHei" charset="-122"/>
          <a:ea typeface="Microsoft YaHei" charset="-122"/>
          <a:cs typeface="Microsoft YaHei" charset="-122"/>
        </a:defRPr>
      </a:lvl3pPr>
      <a:lvl4pPr marL="1600080" indent="-228584" algn="l" defTabSz="914332" rtl="0" eaLnBrk="1" latinLnBrk="0" hangingPunct="1">
        <a:spcBef>
          <a:spcPct val="20000"/>
        </a:spcBef>
        <a:buClr>
          <a:schemeClr val="accent4">
            <a:lumMod val="75000"/>
          </a:schemeClr>
        </a:buClr>
        <a:buFont typeface="Arial" pitchFamily="34" charset="0"/>
        <a:buChar char="–"/>
        <a:defRPr sz="1600" kern="1200">
          <a:solidFill>
            <a:schemeClr val="tx1"/>
          </a:solidFill>
          <a:latin typeface="Microsoft YaHei" charset="-122"/>
          <a:ea typeface="Microsoft YaHei" charset="-122"/>
          <a:cs typeface="Microsoft YaHei" charset="-122"/>
        </a:defRPr>
      </a:lvl4pPr>
      <a:lvl5pPr marL="2057247" indent="-228584" algn="l" defTabSz="914332" rtl="0" eaLnBrk="1" latinLnBrk="0" hangingPunct="1">
        <a:spcBef>
          <a:spcPct val="20000"/>
        </a:spcBef>
        <a:buClr>
          <a:schemeClr val="accent4">
            <a:lumMod val="75000"/>
          </a:schemeClr>
        </a:buClr>
        <a:buFont typeface="Arial" pitchFamily="34" charset="0"/>
        <a:buChar char="»"/>
        <a:defRPr sz="1600" kern="1200">
          <a:solidFill>
            <a:schemeClr val="tx1"/>
          </a:solidFill>
          <a:latin typeface="Microsoft YaHei" charset="-122"/>
          <a:ea typeface="Microsoft YaHei" charset="-122"/>
          <a:cs typeface="Microsoft YaHei" charset="-122"/>
        </a:defRPr>
      </a:lvl5pPr>
      <a:lvl6pPr marL="2514412"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10"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4.xml"/><Relationship Id="rId3" Type="http://schemas.microsoft.com/office/2007/relationships/media" Target="../media/media1.mp4"/><Relationship Id="rId7"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video" Target="../media/media2.mp4"/><Relationship Id="rId5" Type="http://schemas.microsoft.com/office/2007/relationships/media" Target="../media/media2.mp4"/><Relationship Id="rId10" Type="http://schemas.openxmlformats.org/officeDocument/2006/relationships/image" Target="../media/image50.png"/><Relationship Id="rId4" Type="http://schemas.openxmlformats.org/officeDocument/2006/relationships/video" Target="../media/media1.mp4"/><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s>
</file>

<file path=ppt/slides/_rels/slide3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4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4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46.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9.jpe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1848525"/>
            <a:ext cx="10363200" cy="1470025"/>
          </a:xfrm>
        </p:spPr>
        <p:txBody>
          <a:bodyPr/>
          <a:lstStyle/>
          <a:p>
            <a:r>
              <a:rPr lang="zh-CN" altLang="en-US" dirty="0" smtClean="0">
                <a:latin typeface="华文琥珀" pitchFamily="2" charset="-122"/>
                <a:ea typeface="华文琥珀" pitchFamily="2" charset="-122"/>
              </a:rPr>
              <a:t>几个需要思考的问题</a:t>
            </a:r>
            <a:endParaRPr lang="zh-CN" altLang="en-US" dirty="0">
              <a:latin typeface="华文琥珀" pitchFamily="2" charset="-122"/>
              <a:ea typeface="华文琥珀" pitchFamily="2" charset="-122"/>
            </a:endParaRPr>
          </a:p>
        </p:txBody>
      </p:sp>
      <p:sp>
        <p:nvSpPr>
          <p:cNvPr id="3" name="副标题 2"/>
          <p:cNvSpPr>
            <a:spLocks noGrp="1"/>
          </p:cNvSpPr>
          <p:nvPr>
            <p:ph type="subTitle" idx="1"/>
          </p:nvPr>
        </p:nvSpPr>
        <p:spPr/>
        <p:txBody>
          <a:bodyPr>
            <a:normAutofit/>
          </a:bodyPr>
          <a:lstStyle/>
          <a:p>
            <a:endParaRPr lang="en-US" altLang="zh-CN" sz="2000" b="1" dirty="0">
              <a:solidFill>
                <a:schemeClr val="tx1"/>
              </a:solidFill>
              <a:latin typeface="微软雅黑" pitchFamily="34" charset="-122"/>
              <a:ea typeface="微软雅黑" pitchFamily="34" charset="-122"/>
            </a:endParaRPr>
          </a:p>
          <a:p>
            <a:r>
              <a:rPr lang="zh-CN" altLang="en-US" sz="1800" dirty="0">
                <a:solidFill>
                  <a:schemeClr val="tx1"/>
                </a:solidFill>
                <a:latin typeface="微软雅黑" pitchFamily="34" charset="-122"/>
                <a:ea typeface="微软雅黑" pitchFamily="34" charset="-122"/>
              </a:rPr>
              <a:t>（</a:t>
            </a:r>
            <a:r>
              <a:rPr lang="en-US" altLang="zh-CN" sz="1800" dirty="0" smtClean="0">
                <a:solidFill>
                  <a:schemeClr val="tx1"/>
                </a:solidFill>
                <a:latin typeface="微软雅黑" pitchFamily="34" charset="-122"/>
                <a:ea typeface="微软雅黑" pitchFamily="34" charset="-122"/>
              </a:rPr>
              <a:t>2022</a:t>
            </a:r>
            <a:r>
              <a:rPr lang="zh-CN" altLang="en-US" sz="1800" dirty="0" smtClean="0">
                <a:solidFill>
                  <a:schemeClr val="tx1"/>
                </a:solidFill>
                <a:latin typeface="微软雅黑" pitchFamily="34" charset="-122"/>
                <a:ea typeface="微软雅黑" pitchFamily="34" charset="-122"/>
              </a:rPr>
              <a:t>春季</a:t>
            </a:r>
            <a:r>
              <a:rPr lang="zh-CN" altLang="en-US" sz="1800" dirty="0">
                <a:solidFill>
                  <a:schemeClr val="tx1"/>
                </a:solidFill>
                <a:latin typeface="微软雅黑" pitchFamily="34" charset="-122"/>
                <a:ea typeface="微软雅黑" pitchFamily="34" charset="-122"/>
              </a:rPr>
              <a:t>学期）</a:t>
            </a:r>
          </a:p>
        </p:txBody>
      </p:sp>
      <p:sp>
        <p:nvSpPr>
          <p:cNvPr id="4" name="TextBox 3"/>
          <p:cNvSpPr txBox="1"/>
          <p:nvPr/>
        </p:nvSpPr>
        <p:spPr>
          <a:xfrm>
            <a:off x="391166" y="332300"/>
            <a:ext cx="4320480"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数据挖掘</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方法与应用</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课程导引之一</a:t>
            </a:r>
          </a:p>
        </p:txBody>
      </p:sp>
    </p:spTree>
    <p:extLst>
      <p:ext uri="{BB962C8B-B14F-4D97-AF65-F5344CB8AC3E}">
        <p14:creationId xmlns:p14="http://schemas.microsoft.com/office/powerpoint/2010/main" val="2995237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p>
        </p:txBody>
      </p:sp>
      <p:sp>
        <p:nvSpPr>
          <p:cNvPr id="7" name="内容占位符 2"/>
          <p:cNvSpPr>
            <a:spLocks noGrp="1"/>
          </p:cNvSpPr>
          <p:nvPr>
            <p:ph idx="1"/>
          </p:nvPr>
        </p:nvSpPr>
        <p:spPr>
          <a:xfrm>
            <a:off x="563961" y="1404813"/>
            <a:ext cx="11283482" cy="4525963"/>
          </a:xfrm>
        </p:spPr>
        <p:txBody>
          <a:bodyPr>
            <a:normAutofit fontScale="55000" lnSpcReduction="20000"/>
          </a:bodyPr>
          <a:lstStyle/>
          <a:p>
            <a:pPr algn="ctr">
              <a:buNone/>
            </a:pPr>
            <a:r>
              <a:rPr lang="zh-CN" altLang="en-US" sz="4800" b="1" dirty="0" smtClean="0">
                <a:latin typeface="华光超粗黑_CNKI" panose="02000500000000000000" pitchFamily="2" charset="-122"/>
                <a:ea typeface="华光超粗黑_CNKI" panose="02000500000000000000" pitchFamily="2" charset="-122"/>
                <a:cs typeface="FZLanTingHeiS-R-GB" charset="-122"/>
                <a:sym typeface="+mn-lt"/>
              </a:rPr>
              <a:t>元</a:t>
            </a:r>
            <a:r>
              <a:rPr lang="zh-CN" altLang="en-US" sz="4800" b="1" dirty="0">
                <a:latin typeface="华光超粗黑_CNKI" panose="02000500000000000000" pitchFamily="2" charset="-122"/>
                <a:ea typeface="华光超粗黑_CNKI" panose="02000500000000000000" pitchFamily="2" charset="-122"/>
                <a:cs typeface="FZLanTingHeiS-R-GB" charset="-122"/>
                <a:sym typeface="+mn-lt"/>
              </a:rPr>
              <a:t>宇宙的四大</a:t>
            </a:r>
            <a:r>
              <a:rPr lang="zh-CN" altLang="en-US" sz="4800" b="1" dirty="0" smtClean="0">
                <a:latin typeface="华光超粗黑_CNKI" panose="02000500000000000000" pitchFamily="2" charset="-122"/>
                <a:ea typeface="华光超粗黑_CNKI" panose="02000500000000000000" pitchFamily="2" charset="-122"/>
                <a:cs typeface="FZLanTingHeiS-R-GB" charset="-122"/>
                <a:sym typeface="+mn-lt"/>
              </a:rPr>
              <a:t>工具</a:t>
            </a:r>
            <a:endParaRPr lang="en-US" altLang="zh-CN" sz="4800" b="1" dirty="0" smtClean="0">
              <a:latin typeface="华光超粗黑_CNKI" panose="02000500000000000000" pitchFamily="2" charset="-122"/>
              <a:ea typeface="华光超粗黑_CNKI" panose="02000500000000000000" pitchFamily="2" charset="-122"/>
              <a:cs typeface="FZLanTingHeiS-R-GB" charset="-122"/>
              <a:sym typeface="+mn-lt"/>
            </a:endParaRPr>
          </a:p>
          <a:p>
            <a:pPr marL="0" indent="0">
              <a:buNone/>
              <a:defRPr sz="10800">
                <a:latin typeface="FZLanTingHei-B-GBK"/>
                <a:ea typeface="FZLanTingHei-B-GBK"/>
                <a:cs typeface="FZLanTingHei-B-GBK"/>
                <a:sym typeface="FZLanTingHei-B-GBK"/>
              </a:defRPr>
            </a:pPr>
            <a:r>
              <a:rPr lang="zh-CN" altLang="en-US" sz="6600" b="1" dirty="0" smtClean="0">
                <a:solidFill>
                  <a:srgbClr val="EC651A"/>
                </a:solidFill>
                <a:latin typeface="Microsoft YaHei" panose="020B0503020204020204" pitchFamily="34" charset="-122"/>
                <a:ea typeface="Microsoft YaHei" panose="020B0503020204020204" pitchFamily="34" charset="-122"/>
                <a:cs typeface="FZLanTingHeiS-R-GB" charset="-122"/>
                <a:sym typeface="+mn-lt"/>
              </a:rPr>
              <a:t>       游戏</a:t>
            </a:r>
            <a:r>
              <a:rPr lang="zh-CN" altLang="en-US" sz="6600" b="1" dirty="0">
                <a:solidFill>
                  <a:srgbClr val="EC651A"/>
                </a:solidFill>
                <a:latin typeface="Microsoft YaHei" panose="020B0503020204020204" pitchFamily="34" charset="-122"/>
                <a:ea typeface="Microsoft YaHei" panose="020B0503020204020204" pitchFamily="34" charset="-122"/>
                <a:cs typeface="FZLanTingHeiS-R-GB" charset="-122"/>
                <a:sym typeface="+mn-lt"/>
              </a:rPr>
              <a:t>引擎    数字孪生   数字原生      虚实相生 </a:t>
            </a:r>
            <a:endParaRPr lang="en-US" altLang="zh-CN" sz="6600" b="1" dirty="0">
              <a:solidFill>
                <a:srgbClr val="EC651A"/>
              </a:solidFill>
              <a:latin typeface="Microsoft YaHei" panose="020B0503020204020204" pitchFamily="34" charset="-122"/>
              <a:ea typeface="Microsoft YaHei" panose="020B0503020204020204" pitchFamily="34" charset="-122"/>
              <a:cs typeface="FZLanTingHeiS-R-GB" charset="-122"/>
              <a:sym typeface="+mn-lt"/>
            </a:endParaRPr>
          </a:p>
          <a:p>
            <a:pPr marL="0" indent="0">
              <a:buNone/>
              <a:defRPr sz="10800">
                <a:latin typeface="FZLanTingHei-B-GBK"/>
                <a:ea typeface="FZLanTingHei-B-GBK"/>
                <a:cs typeface="FZLanTingHei-B-GBK"/>
                <a:sym typeface="FZLanTingHei-B-GBK"/>
              </a:defRPr>
            </a:pPr>
            <a:r>
              <a:rPr lang="en-US" altLang="zh-CN" sz="6600" b="1" dirty="0">
                <a:solidFill>
                  <a:srgbClr val="EC651A"/>
                </a:solidFill>
                <a:latin typeface="Microsoft YaHei" panose="020B0503020204020204" pitchFamily="34" charset="-122"/>
                <a:ea typeface="Microsoft YaHei" panose="020B0503020204020204" pitchFamily="34" charset="-122"/>
                <a:cs typeface="FZLanTingHeiS-R-GB" charset="-122"/>
                <a:sym typeface="+mn-lt"/>
              </a:rPr>
              <a:t> </a:t>
            </a:r>
            <a:r>
              <a:rPr lang="en-US" altLang="zh-CN" sz="6600" b="1" dirty="0" smtClean="0">
                <a:solidFill>
                  <a:srgbClr val="EC651A"/>
                </a:solidFill>
                <a:latin typeface="Microsoft YaHei" panose="020B0503020204020204" pitchFamily="34" charset="-122"/>
                <a:ea typeface="Microsoft YaHei" panose="020B0503020204020204" pitchFamily="34" charset="-122"/>
                <a:cs typeface="FZLanTingHeiS-R-GB" charset="-122"/>
                <a:sym typeface="+mn-lt"/>
              </a:rPr>
              <a:t>          </a:t>
            </a:r>
            <a:r>
              <a:rPr lang="en-US" altLang="zh-CN" sz="4800" b="1" dirty="0">
                <a:latin typeface="Microsoft YaHei" panose="020B0503020204020204" pitchFamily="34" charset="-122"/>
                <a:ea typeface="Microsoft YaHei" panose="020B0503020204020204" pitchFamily="34" charset="-122"/>
                <a:cs typeface="FZLanTingHeiS-R-GB" charset="-122"/>
                <a:sym typeface="+mn-lt"/>
              </a:rPr>
              <a:t>Unity           </a:t>
            </a:r>
            <a:r>
              <a:rPr lang="en-US" altLang="zh-CN" sz="4800" b="1" dirty="0" err="1">
                <a:latin typeface="Microsoft YaHei" panose="020B0503020204020204" pitchFamily="34" charset="-122"/>
                <a:ea typeface="Microsoft YaHei" panose="020B0503020204020204" pitchFamily="34" charset="-122"/>
                <a:cs typeface="FZLanTingHeiS-R-GB" charset="-122"/>
                <a:sym typeface="+mn-lt"/>
              </a:rPr>
              <a:t>Omniverse</a:t>
            </a:r>
            <a:r>
              <a:rPr lang="en-US" altLang="zh-CN" sz="4800" b="1" dirty="0">
                <a:latin typeface="Microsoft YaHei" panose="020B0503020204020204" pitchFamily="34" charset="-122"/>
                <a:ea typeface="Microsoft YaHei" panose="020B0503020204020204" pitchFamily="34" charset="-122"/>
                <a:cs typeface="FZLanTingHeiS-R-GB" charset="-122"/>
                <a:sym typeface="+mn-lt"/>
              </a:rPr>
              <a:t>         </a:t>
            </a:r>
            <a:r>
              <a:rPr lang="zh-CN" altLang="en-US" sz="4800" b="1" dirty="0">
                <a:latin typeface="Microsoft YaHei" panose="020B0503020204020204" pitchFamily="34" charset="-122"/>
                <a:ea typeface="Microsoft YaHei" panose="020B0503020204020204" pitchFamily="34" charset="-122"/>
                <a:cs typeface="FZLanTingHeiS-R-GB" charset="-122"/>
                <a:sym typeface="+mn-lt"/>
              </a:rPr>
              <a:t>低代码             </a:t>
            </a:r>
            <a:r>
              <a:rPr lang="en-US" altLang="zh-CN" sz="4800" b="1" dirty="0">
                <a:latin typeface="Microsoft YaHei" panose="020B0503020204020204" pitchFamily="34" charset="-122"/>
                <a:ea typeface="Microsoft YaHei" panose="020B0503020204020204" pitchFamily="34" charset="-122"/>
                <a:cs typeface="FZLanTingHeiS-R-GB" charset="-122"/>
                <a:sym typeface="+mn-lt"/>
              </a:rPr>
              <a:t>3D</a:t>
            </a:r>
            <a:r>
              <a:rPr lang="zh-CN" altLang="en-US" sz="4800" b="1" dirty="0">
                <a:latin typeface="Microsoft YaHei" panose="020B0503020204020204" pitchFamily="34" charset="-122"/>
                <a:ea typeface="Microsoft YaHei" panose="020B0503020204020204" pitchFamily="34" charset="-122"/>
                <a:cs typeface="FZLanTingHeiS-R-GB" charset="-122"/>
                <a:sym typeface="+mn-lt"/>
              </a:rPr>
              <a:t>扫描</a:t>
            </a:r>
            <a:endParaRPr lang="en-US" altLang="zh-CN" sz="4800" b="1" dirty="0">
              <a:latin typeface="Microsoft YaHei" panose="020B0503020204020204" pitchFamily="34" charset="-122"/>
              <a:ea typeface="Microsoft YaHei" panose="020B0503020204020204" pitchFamily="34" charset="-122"/>
              <a:cs typeface="FZLanTingHeiS-R-GB" charset="-122"/>
              <a:sym typeface="+mn-lt"/>
            </a:endParaRPr>
          </a:p>
          <a:p>
            <a:pPr marL="0" indent="0">
              <a:buNone/>
              <a:defRPr sz="10800">
                <a:latin typeface="FZLanTingHei-B-GBK"/>
                <a:ea typeface="FZLanTingHei-B-GBK"/>
                <a:cs typeface="FZLanTingHei-B-GBK"/>
                <a:sym typeface="FZLanTingHei-B-GBK"/>
              </a:defRPr>
            </a:pPr>
            <a:r>
              <a:rPr lang="zh-CN" altLang="en-US" sz="4800" b="1" dirty="0" smtClean="0">
                <a:latin typeface="Microsoft YaHei" panose="020B0503020204020204" pitchFamily="34" charset="-122"/>
                <a:ea typeface="Microsoft YaHei" panose="020B0503020204020204" pitchFamily="34" charset="-122"/>
                <a:cs typeface="FZLanTingHeiS-R-GB" charset="-122"/>
                <a:sym typeface="+mn-lt"/>
              </a:rPr>
              <a:t>            虚幻</a:t>
            </a:r>
            <a:r>
              <a:rPr lang="zh-CN" altLang="en-US" sz="4800" b="1" dirty="0">
                <a:latin typeface="Microsoft YaHei" panose="020B0503020204020204" pitchFamily="34" charset="-122"/>
                <a:ea typeface="Microsoft YaHei" panose="020B0503020204020204" pitchFamily="34" charset="-122"/>
                <a:cs typeface="FZLanTingHeiS-R-GB" charset="-122"/>
                <a:sym typeface="+mn-lt"/>
              </a:rPr>
              <a:t>引擎</a:t>
            </a:r>
            <a:r>
              <a:rPr lang="en-US" altLang="zh-CN" sz="4800" b="1" dirty="0">
                <a:latin typeface="Microsoft YaHei" panose="020B0503020204020204" pitchFamily="34" charset="-122"/>
                <a:ea typeface="Microsoft YaHei" panose="020B0503020204020204" pitchFamily="34" charset="-122"/>
                <a:cs typeface="FZLanTingHeiS-R-GB" charset="-122"/>
                <a:sym typeface="+mn-lt"/>
              </a:rPr>
              <a:t>UE5                       </a:t>
            </a:r>
            <a:r>
              <a:rPr lang="zh-CN" altLang="en-US" sz="4800" b="1" dirty="0">
                <a:latin typeface="Microsoft YaHei" panose="020B0503020204020204" pitchFamily="34" charset="-122"/>
                <a:ea typeface="Microsoft YaHei" panose="020B0503020204020204" pitchFamily="34" charset="-122"/>
                <a:cs typeface="FZLanTingHeiS-R-GB" charset="-122"/>
                <a:sym typeface="+mn-lt"/>
              </a:rPr>
              <a:t>无代码的</a:t>
            </a:r>
            <a:r>
              <a:rPr lang="en-US" altLang="zh-CN" sz="4800" b="1" dirty="0">
                <a:latin typeface="Microsoft YaHei" panose="020B0503020204020204" pitchFamily="34" charset="-122"/>
                <a:ea typeface="Microsoft YaHei" panose="020B0503020204020204" pitchFamily="34" charset="-122"/>
                <a:cs typeface="FZLanTingHeiS-R-GB" charset="-122"/>
                <a:sym typeface="+mn-lt"/>
              </a:rPr>
              <a:t>AIGC        3D</a:t>
            </a:r>
            <a:r>
              <a:rPr lang="zh-CN" altLang="en-US" sz="4800" b="1" dirty="0">
                <a:latin typeface="Microsoft YaHei" panose="020B0503020204020204" pitchFamily="34" charset="-122"/>
                <a:ea typeface="Microsoft YaHei" panose="020B0503020204020204" pitchFamily="34" charset="-122"/>
                <a:cs typeface="FZLanTingHeiS-R-GB" charset="-122"/>
                <a:sym typeface="+mn-lt"/>
              </a:rPr>
              <a:t>建模</a:t>
            </a:r>
            <a:endParaRPr lang="en-US" altLang="zh-CN" sz="4800" b="1" dirty="0">
              <a:latin typeface="Microsoft YaHei" panose="020B0503020204020204" pitchFamily="34" charset="-122"/>
              <a:ea typeface="Microsoft YaHei" panose="020B0503020204020204" pitchFamily="34" charset="-122"/>
              <a:cs typeface="FZLanTingHeiS-R-GB" charset="-122"/>
              <a:sym typeface="+mn-lt"/>
            </a:endParaRPr>
          </a:p>
          <a:p>
            <a:pPr marL="0" indent="0">
              <a:buNone/>
              <a:defRPr sz="10800">
                <a:latin typeface="FZLanTingHei-B-GBK"/>
                <a:ea typeface="FZLanTingHei-B-GBK"/>
                <a:cs typeface="FZLanTingHei-B-GBK"/>
                <a:sym typeface="FZLanTingHei-B-GBK"/>
              </a:defRPr>
            </a:pPr>
            <a:r>
              <a:rPr lang="en-US" altLang="zh-CN" sz="4800" b="1" dirty="0">
                <a:latin typeface="Microsoft YaHei" panose="020B0503020204020204" pitchFamily="34" charset="-122"/>
                <a:ea typeface="Microsoft YaHei" panose="020B0503020204020204" pitchFamily="34" charset="-122"/>
                <a:cs typeface="FZLanTingHeiS-R-GB" charset="-122"/>
                <a:sym typeface="+mn-lt"/>
              </a:rPr>
              <a:t>                                                                         </a:t>
            </a:r>
            <a:r>
              <a:rPr lang="en-US" altLang="zh-CN" sz="4800" b="1" dirty="0" smtClean="0">
                <a:latin typeface="Microsoft YaHei" panose="020B0503020204020204" pitchFamily="34" charset="-122"/>
                <a:ea typeface="Microsoft YaHei" panose="020B0503020204020204" pitchFamily="34" charset="-122"/>
                <a:cs typeface="FZLanTingHeiS-R-GB" charset="-122"/>
                <a:sym typeface="+mn-lt"/>
              </a:rPr>
              <a:t>            3D</a:t>
            </a:r>
            <a:r>
              <a:rPr lang="zh-CN" altLang="en-US" sz="4800" b="1" dirty="0">
                <a:latin typeface="Microsoft YaHei" panose="020B0503020204020204" pitchFamily="34" charset="-122"/>
                <a:ea typeface="Microsoft YaHei" panose="020B0503020204020204" pitchFamily="34" charset="-122"/>
                <a:cs typeface="FZLanTingHeiS-R-GB" charset="-122"/>
                <a:sym typeface="+mn-lt"/>
              </a:rPr>
              <a:t>仿真</a:t>
            </a:r>
            <a:endParaRPr lang="en-US" altLang="zh-CN" sz="4800" b="1" dirty="0">
              <a:latin typeface="Microsoft YaHei" panose="020B0503020204020204" pitchFamily="34" charset="-122"/>
              <a:ea typeface="Microsoft YaHei" panose="020B0503020204020204" pitchFamily="34" charset="-122"/>
              <a:cs typeface="FZLanTingHeiS-R-GB" charset="-122"/>
              <a:sym typeface="+mn-lt"/>
            </a:endParaRPr>
          </a:p>
          <a:p>
            <a:pPr marL="0" indent="0">
              <a:buNone/>
              <a:defRPr sz="10800">
                <a:latin typeface="FZLanTingHei-B-GBK"/>
                <a:ea typeface="FZLanTingHei-B-GBK"/>
                <a:cs typeface="FZLanTingHei-B-GBK"/>
                <a:sym typeface="FZLanTingHei-B-GBK"/>
              </a:defRPr>
            </a:pPr>
            <a:r>
              <a:rPr lang="en-US" altLang="zh-CN" sz="4800" b="1" dirty="0">
                <a:latin typeface="Microsoft YaHei" panose="020B0503020204020204" pitchFamily="34" charset="-122"/>
                <a:ea typeface="Microsoft YaHei" panose="020B0503020204020204" pitchFamily="34" charset="-122"/>
                <a:cs typeface="FZLanTingHeiS-R-GB" charset="-122"/>
                <a:sym typeface="+mn-lt"/>
              </a:rPr>
              <a:t>                                                                        </a:t>
            </a:r>
            <a:r>
              <a:rPr lang="en-US" altLang="zh-CN" sz="4800" b="1" dirty="0" smtClean="0">
                <a:latin typeface="Microsoft YaHei" panose="020B0503020204020204" pitchFamily="34" charset="-122"/>
                <a:ea typeface="Microsoft YaHei" panose="020B0503020204020204" pitchFamily="34" charset="-122"/>
                <a:cs typeface="FZLanTingHeiS-R-GB" charset="-122"/>
                <a:sym typeface="+mn-lt"/>
              </a:rPr>
              <a:t>             </a:t>
            </a:r>
            <a:r>
              <a:rPr lang="en-US" altLang="zh-CN" sz="4800" b="1" dirty="0">
                <a:latin typeface="Microsoft YaHei" panose="020B0503020204020204" pitchFamily="34" charset="-122"/>
                <a:ea typeface="Microsoft YaHei" panose="020B0503020204020204" pitchFamily="34" charset="-122"/>
                <a:cs typeface="FZLanTingHeiS-R-GB" charset="-122"/>
                <a:sym typeface="+mn-lt"/>
              </a:rPr>
              <a:t>3D</a:t>
            </a:r>
            <a:r>
              <a:rPr lang="zh-CN" altLang="en-US" sz="4800" b="1" dirty="0">
                <a:latin typeface="Microsoft YaHei" panose="020B0503020204020204" pitchFamily="34" charset="-122"/>
                <a:ea typeface="Microsoft YaHei" panose="020B0503020204020204" pitchFamily="34" charset="-122"/>
                <a:cs typeface="FZLanTingHeiS-R-GB" charset="-122"/>
                <a:sym typeface="+mn-lt"/>
              </a:rPr>
              <a:t>打印</a:t>
            </a:r>
            <a:endParaRPr lang="zh-CN" altLang="en-US" sz="4800" dirty="0">
              <a:latin typeface="华文琥珀" pitchFamily="2" charset="-122"/>
              <a:ea typeface="华文琥珀" pitchFamily="2" charset="-122"/>
            </a:endParaRPr>
          </a:p>
        </p:txBody>
      </p:sp>
    </p:spTree>
    <p:extLst>
      <p:ext uri="{BB962C8B-B14F-4D97-AF65-F5344CB8AC3E}">
        <p14:creationId xmlns:p14="http://schemas.microsoft.com/office/powerpoint/2010/main" val="2201036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p>
        </p:txBody>
      </p:sp>
      <p:sp>
        <p:nvSpPr>
          <p:cNvPr id="7" name="内容占位符 2"/>
          <p:cNvSpPr>
            <a:spLocks noGrp="1"/>
          </p:cNvSpPr>
          <p:nvPr>
            <p:ph idx="1"/>
          </p:nvPr>
        </p:nvSpPr>
        <p:spPr>
          <a:xfrm>
            <a:off x="563960" y="1404813"/>
            <a:ext cx="11283482" cy="4525963"/>
          </a:xfrm>
        </p:spPr>
        <p:txBody>
          <a:bodyPr>
            <a:normAutofit/>
          </a:bodyPr>
          <a:lstStyle/>
          <a:p>
            <a:pPr algn="ctr">
              <a:buNone/>
            </a:pPr>
            <a:r>
              <a:rPr lang="zh-CN" altLang="en-US" sz="2800" b="1" dirty="0">
                <a:solidFill>
                  <a:srgbClr val="FF7800"/>
                </a:solidFill>
                <a:latin typeface="微软雅黑" panose="020B0503020204020204" pitchFamily="34" charset="-122"/>
                <a:ea typeface="微软雅黑" panose="020B0503020204020204" pitchFamily="34" charset="-122"/>
              </a:rPr>
              <a:t>全能宇宙</a:t>
            </a:r>
            <a:r>
              <a:rPr lang="en-US" altLang="zh-CN" sz="2800" b="1" dirty="0">
                <a:solidFill>
                  <a:srgbClr val="FF7800"/>
                </a:solidFill>
                <a:latin typeface="微软雅黑" panose="020B0503020204020204" pitchFamily="34" charset="-122"/>
                <a:ea typeface="微软雅黑" panose="020B0503020204020204" pitchFamily="34" charset="-122"/>
              </a:rPr>
              <a:t>——</a:t>
            </a:r>
            <a:r>
              <a:rPr lang="zh-CN" altLang="en-US" sz="2800" b="1" dirty="0">
                <a:solidFill>
                  <a:srgbClr val="FF7800"/>
                </a:solidFill>
                <a:latin typeface="微软雅黑" panose="020B0503020204020204" pitchFamily="34" charset="-122"/>
                <a:ea typeface="微软雅黑" panose="020B0503020204020204" pitchFamily="34" charset="-122"/>
              </a:rPr>
              <a:t>共享虚拟三维世界（数字化永生</a:t>
            </a:r>
            <a:r>
              <a:rPr lang="zh-CN" altLang="en-US" sz="2800" b="1" dirty="0" smtClean="0">
                <a:solidFill>
                  <a:srgbClr val="FF7800"/>
                </a:solidFill>
                <a:latin typeface="微软雅黑" panose="020B0503020204020204" pitchFamily="34" charset="-122"/>
                <a:ea typeface="微软雅黑" panose="020B0503020204020204" pitchFamily="34" charset="-122"/>
              </a:rPr>
              <a:t>）</a:t>
            </a:r>
            <a:endParaRPr lang="en-US" altLang="zh-CN" sz="2800" b="1" dirty="0" smtClean="0">
              <a:solidFill>
                <a:srgbClr val="FF7800"/>
              </a:solidFill>
              <a:latin typeface="微软雅黑" panose="020B0503020204020204" pitchFamily="34" charset="-122"/>
              <a:ea typeface="微软雅黑" panose="020B0503020204020204" pitchFamily="34" charset="-122"/>
            </a:endParaRPr>
          </a:p>
          <a:p>
            <a:pPr marL="571500" indent="-571500" defTabSz="416814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“英伟达”显卡发布会</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黄仁勋的数字化替身（</a:t>
            </a:r>
            <a:r>
              <a:rPr lang="en-US" altLang="zh-CN" sz="2000" b="1" dirty="0">
                <a:latin typeface="微软雅黑" panose="020B0503020204020204" pitchFamily="34" charset="-122"/>
                <a:ea typeface="微软雅黑" panose="020B0503020204020204" pitchFamily="34" charset="-122"/>
              </a:rPr>
              <a:t>14</a:t>
            </a:r>
            <a:r>
              <a:rPr lang="zh-CN" altLang="en-US" sz="2000" b="1" dirty="0">
                <a:latin typeface="微软雅黑" panose="020B0503020204020204" pitchFamily="34" charset="-122"/>
                <a:ea typeface="微软雅黑" panose="020B0503020204020204" pitchFamily="34" charset="-122"/>
              </a:rPr>
              <a:t>秒）</a:t>
            </a:r>
          </a:p>
          <a:p>
            <a:pPr marL="571500" indent="-571500" defTabSz="416814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全能宇宙设计协作与模拟平台（</a:t>
            </a:r>
            <a:r>
              <a:rPr lang="en-US" altLang="zh-CN" sz="2000" b="1" dirty="0" err="1">
                <a:latin typeface="微软雅黑" panose="020B0503020204020204" pitchFamily="34" charset="-122"/>
                <a:ea typeface="微软雅黑" panose="020B0503020204020204" pitchFamily="34" charset="-122"/>
              </a:rPr>
              <a:t>Omniverse</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打造元宇宙的平台（共享虚拟三维世界</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011" y="3593990"/>
            <a:ext cx="4633580" cy="263341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8" y="3593990"/>
            <a:ext cx="4813273" cy="2754262"/>
          </a:xfrm>
          <a:prstGeom prst="rect">
            <a:avLst/>
          </a:prstGeom>
        </p:spPr>
      </p:pic>
    </p:spTree>
    <p:extLst>
      <p:ext uri="{BB962C8B-B14F-4D97-AF65-F5344CB8AC3E}">
        <p14:creationId xmlns:p14="http://schemas.microsoft.com/office/powerpoint/2010/main" val="3091430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p>
        </p:txBody>
      </p:sp>
      <p:sp>
        <p:nvSpPr>
          <p:cNvPr id="7" name="内容占位符 2"/>
          <p:cNvSpPr>
            <a:spLocks noGrp="1"/>
          </p:cNvSpPr>
          <p:nvPr>
            <p:ph idx="1"/>
          </p:nvPr>
        </p:nvSpPr>
        <p:spPr>
          <a:xfrm>
            <a:off x="563960" y="1285549"/>
            <a:ext cx="11283482" cy="2292544"/>
          </a:xfrm>
        </p:spPr>
        <p:txBody>
          <a:bodyPr>
            <a:normAutofit/>
          </a:bodyPr>
          <a:lstStyle/>
          <a:p>
            <a:pPr algn="ctr">
              <a:buNone/>
            </a:pPr>
            <a:r>
              <a:rPr lang="zh-CN" altLang="en-US" sz="2800" b="1" dirty="0">
                <a:latin typeface="华光超粗黑_CNKI" panose="02000500000000000000" pitchFamily="2" charset="-122"/>
                <a:ea typeface="华光超粗黑_CNKI" panose="02000500000000000000" pitchFamily="2" charset="-122"/>
                <a:cs typeface="FZLanTingHeiS-R-GB" charset="-122"/>
                <a:sym typeface="+mn-lt"/>
              </a:rPr>
              <a:t>元宇宙的商业</a:t>
            </a:r>
            <a:r>
              <a:rPr lang="zh-CN" altLang="en-US" sz="2800" b="1" dirty="0" smtClean="0">
                <a:latin typeface="华光超粗黑_CNKI" panose="02000500000000000000" pitchFamily="2" charset="-122"/>
                <a:ea typeface="华光超粗黑_CNKI" panose="02000500000000000000" pitchFamily="2" charset="-122"/>
                <a:cs typeface="FZLanTingHeiS-R-GB" charset="-122"/>
                <a:sym typeface="+mn-lt"/>
              </a:rPr>
              <a:t>实践</a:t>
            </a:r>
            <a:endParaRPr lang="en-US" altLang="zh-CN" sz="2800" b="1" dirty="0" smtClean="0">
              <a:latin typeface="华光超粗黑_CNKI" panose="02000500000000000000" pitchFamily="2" charset="-122"/>
              <a:ea typeface="华光超粗黑_CNKI" panose="02000500000000000000" pitchFamily="2" charset="-122"/>
              <a:cs typeface="FZLanTingHeiS-R-GB" charset="-122"/>
              <a:sym typeface="+mn-lt"/>
            </a:endParaRPr>
          </a:p>
          <a:p>
            <a:pPr marL="0" indent="0">
              <a:buNone/>
              <a:defRPr sz="10800">
                <a:latin typeface="FZLanTingHei-B-GBK"/>
                <a:ea typeface="FZLanTingHei-B-GBK"/>
                <a:cs typeface="FZLanTingHei-B-GBK"/>
                <a:sym typeface="FZLanTingHei-B-GBK"/>
              </a:defRPr>
            </a:pPr>
            <a:r>
              <a:rPr lang="zh-CN" altLang="en-US" sz="2800" b="1" dirty="0" smtClean="0">
                <a:solidFill>
                  <a:srgbClr val="EC651A"/>
                </a:solidFill>
                <a:latin typeface="Microsoft YaHei" panose="020B0503020204020204" pitchFamily="34" charset="-122"/>
                <a:ea typeface="Microsoft YaHei" panose="020B0503020204020204" pitchFamily="34" charset="-122"/>
                <a:cs typeface="FZLanTingHeiS-R-GB" charset="-122"/>
                <a:sym typeface="+mn-lt"/>
              </a:rPr>
              <a:t>             虚拟</a:t>
            </a:r>
            <a:r>
              <a:rPr lang="zh-CN" altLang="en-US" sz="2800" b="1" dirty="0">
                <a:solidFill>
                  <a:srgbClr val="EC651A"/>
                </a:solidFill>
                <a:latin typeface="Microsoft YaHei" panose="020B0503020204020204" pitchFamily="34" charset="-122"/>
                <a:ea typeface="Microsoft YaHei" panose="020B0503020204020204" pitchFamily="34" charset="-122"/>
                <a:cs typeface="FZLanTingHeiS-R-GB" charset="-122"/>
                <a:sym typeface="+mn-lt"/>
              </a:rPr>
              <a:t>人物         </a:t>
            </a:r>
            <a:r>
              <a:rPr lang="zh-CN" altLang="en-US" sz="2800" b="1" dirty="0" smtClean="0">
                <a:solidFill>
                  <a:srgbClr val="EC651A"/>
                </a:solidFill>
                <a:latin typeface="Microsoft YaHei" panose="020B0503020204020204" pitchFamily="34" charset="-122"/>
                <a:ea typeface="Microsoft YaHei" panose="020B0503020204020204" pitchFamily="34" charset="-122"/>
                <a:cs typeface="FZLanTingHeiS-R-GB" charset="-122"/>
                <a:sym typeface="+mn-lt"/>
              </a:rPr>
              <a:t>       </a:t>
            </a:r>
            <a:r>
              <a:rPr lang="zh-CN" altLang="en-US" sz="2800" b="1" dirty="0">
                <a:solidFill>
                  <a:srgbClr val="EC651A"/>
                </a:solidFill>
                <a:latin typeface="Microsoft YaHei" panose="020B0503020204020204" pitchFamily="34" charset="-122"/>
                <a:ea typeface="Microsoft YaHei" panose="020B0503020204020204" pitchFamily="34" charset="-122"/>
                <a:cs typeface="FZLanTingHeiS-R-GB" charset="-122"/>
                <a:sym typeface="+mn-lt"/>
              </a:rPr>
              <a:t>数字人物         </a:t>
            </a:r>
            <a:r>
              <a:rPr lang="zh-CN" altLang="en-US" sz="2800" b="1" dirty="0" smtClean="0">
                <a:solidFill>
                  <a:srgbClr val="EC651A"/>
                </a:solidFill>
                <a:latin typeface="Microsoft YaHei" panose="020B0503020204020204" pitchFamily="34" charset="-122"/>
                <a:ea typeface="Microsoft YaHei" panose="020B0503020204020204" pitchFamily="34" charset="-122"/>
                <a:cs typeface="FZLanTingHeiS-R-GB" charset="-122"/>
                <a:sym typeface="+mn-lt"/>
              </a:rPr>
              <a:t>        </a:t>
            </a:r>
            <a:r>
              <a:rPr lang="zh-CN" altLang="en-US" sz="2800" b="1" dirty="0">
                <a:solidFill>
                  <a:srgbClr val="EC651A"/>
                </a:solidFill>
                <a:latin typeface="Microsoft YaHei" panose="020B0503020204020204" pitchFamily="34" charset="-122"/>
                <a:ea typeface="Microsoft YaHei" panose="020B0503020204020204" pitchFamily="34" charset="-122"/>
                <a:cs typeface="FZLanTingHeiS-R-GB" charset="-122"/>
                <a:sym typeface="+mn-lt"/>
              </a:rPr>
              <a:t>数字分身 </a:t>
            </a:r>
            <a:endParaRPr lang="en-US" altLang="zh-CN" sz="2800" b="1" dirty="0">
              <a:solidFill>
                <a:srgbClr val="EC651A"/>
              </a:solidFill>
              <a:latin typeface="Microsoft YaHei" panose="020B0503020204020204" pitchFamily="34" charset="-122"/>
              <a:ea typeface="Microsoft YaHei" panose="020B0503020204020204" pitchFamily="34" charset="-122"/>
              <a:cs typeface="FZLanTingHeiS-R-GB" charset="-122"/>
              <a:sym typeface="+mn-lt"/>
            </a:endParaRPr>
          </a:p>
          <a:p>
            <a:pPr marL="0" indent="0">
              <a:buNone/>
              <a:defRPr sz="10800">
                <a:latin typeface="FZLanTingHei-B-GBK"/>
                <a:ea typeface="FZLanTingHei-B-GBK"/>
                <a:cs typeface="FZLanTingHei-B-GBK"/>
                <a:sym typeface="FZLanTingHei-B-GBK"/>
              </a:defRPr>
            </a:pPr>
            <a:r>
              <a:rPr lang="en-US" altLang="zh-CN" sz="2800" b="1" dirty="0">
                <a:solidFill>
                  <a:srgbClr val="E8E8E8"/>
                </a:solidFill>
                <a:latin typeface="Microsoft YaHei" panose="020B0503020204020204" pitchFamily="34" charset="-122"/>
                <a:ea typeface="Microsoft YaHei" panose="020B0503020204020204" pitchFamily="34" charset="-122"/>
                <a:cs typeface="FZLanTingHeiS-R-GB" charset="-122"/>
                <a:sym typeface="+mn-lt"/>
              </a:rPr>
              <a:t>    </a:t>
            </a:r>
            <a:r>
              <a:rPr lang="en-US" altLang="zh-CN" sz="2800" b="1" dirty="0" smtClean="0">
                <a:solidFill>
                  <a:srgbClr val="E8E8E8"/>
                </a:solidFill>
                <a:latin typeface="Microsoft YaHei" panose="020B0503020204020204" pitchFamily="34" charset="-122"/>
                <a:ea typeface="Microsoft YaHei" panose="020B0503020204020204" pitchFamily="34" charset="-122"/>
                <a:cs typeface="FZLanTingHeiS-R-GB" charset="-122"/>
                <a:sym typeface="+mn-lt"/>
              </a:rPr>
              <a:t>     </a:t>
            </a:r>
            <a:r>
              <a:rPr lang="zh-CN" altLang="en-US" sz="1400" b="1" dirty="0">
                <a:latin typeface="Microsoft YaHei" panose="020B0503020204020204" pitchFamily="34" charset="-122"/>
                <a:ea typeface="Microsoft YaHei" panose="020B0503020204020204" pitchFamily="34" charset="-122"/>
                <a:cs typeface="FZLanTingHeiS-R-GB" charset="-122"/>
                <a:sym typeface="+mn-lt"/>
              </a:rPr>
              <a:t>不与现实实践对应，数字原生的           与现实世界对应的，数字孪生的              身份自主，独立意识，上载永生</a:t>
            </a:r>
            <a:endParaRPr lang="en-US" altLang="zh-CN" sz="1400" b="1" dirty="0">
              <a:latin typeface="Microsoft YaHei" panose="020B0503020204020204" pitchFamily="34" charset="-122"/>
              <a:ea typeface="Microsoft YaHei" panose="020B0503020204020204" pitchFamily="34" charset="-122"/>
              <a:cs typeface="FZLanTingHeiS-R-GB" charset="-122"/>
              <a:sym typeface="+mn-lt"/>
            </a:endParaRPr>
          </a:p>
          <a:p>
            <a:pPr algn="ctr">
              <a:buNone/>
            </a:pPr>
            <a:endParaRPr lang="en-US" altLang="zh-CN" sz="2800" b="1" dirty="0" smtClean="0">
              <a:solidFill>
                <a:srgbClr val="FF78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16834" y="3450205"/>
            <a:ext cx="11282901" cy="1952003"/>
          </a:xfrm>
          <a:prstGeom prst="rect">
            <a:avLst/>
          </a:prstGeom>
        </p:spPr>
      </p:pic>
      <p:sp>
        <p:nvSpPr>
          <p:cNvPr id="6" name="文本框 5"/>
          <p:cNvSpPr txBox="1"/>
          <p:nvPr/>
        </p:nvSpPr>
        <p:spPr>
          <a:xfrm>
            <a:off x="1669774" y="5573867"/>
            <a:ext cx="8651019" cy="1077218"/>
          </a:xfrm>
          <a:prstGeom prst="rect">
            <a:avLst/>
          </a:prstGeom>
          <a:noFill/>
        </p:spPr>
        <p:txBody>
          <a:bodyPr wrap="square" rtlCol="0">
            <a:spAutoFit/>
          </a:bodyPr>
          <a:lstStyle/>
          <a:p>
            <a:pPr algn="ctr">
              <a:defRPr sz="10800">
                <a:latin typeface="FZLanTingHei-B-GBK"/>
                <a:ea typeface="FZLanTingHei-B-GBK"/>
                <a:cs typeface="FZLanTingHei-B-GBK"/>
                <a:sym typeface="FZLanTingHei-B-GBK"/>
              </a:defRPr>
            </a:pPr>
            <a:r>
              <a:rPr lang="zh-CN" altLang="en-US" sz="3200" b="1" dirty="0">
                <a:latin typeface="Microsoft YaHei" panose="020B0503020204020204" pitchFamily="34" charset="-122"/>
                <a:ea typeface="Microsoft YaHei" panose="020B0503020204020204" pitchFamily="34" charset="-122"/>
                <a:cs typeface="FZLanTingHeiS-R-GB" charset="-122"/>
                <a:sym typeface="+mn-lt"/>
              </a:rPr>
              <a:t>数字世界的总人口，将千倍于物理</a:t>
            </a:r>
            <a:r>
              <a:rPr lang="zh-CN" altLang="en-US" sz="3200" b="1" dirty="0" smtClean="0">
                <a:latin typeface="Microsoft YaHei" panose="020B0503020204020204" pitchFamily="34" charset="-122"/>
                <a:ea typeface="Microsoft YaHei" panose="020B0503020204020204" pitchFamily="34" charset="-122"/>
                <a:cs typeface="FZLanTingHeiS-R-GB" charset="-122"/>
                <a:sym typeface="+mn-lt"/>
              </a:rPr>
              <a:t>世界</a:t>
            </a:r>
            <a:endParaRPr lang="en-US" altLang="zh-CN" sz="3200" b="1" dirty="0" smtClean="0">
              <a:latin typeface="Microsoft YaHei" panose="020B0503020204020204" pitchFamily="34" charset="-122"/>
              <a:ea typeface="Microsoft YaHei" panose="020B0503020204020204" pitchFamily="34" charset="-122"/>
              <a:cs typeface="FZLanTingHeiS-R-GB" charset="-122"/>
              <a:sym typeface="+mn-lt"/>
            </a:endParaRPr>
          </a:p>
          <a:p>
            <a:pPr algn="ctr">
              <a:defRPr sz="10800">
                <a:latin typeface="FZLanTingHei-B-GBK"/>
                <a:ea typeface="FZLanTingHei-B-GBK"/>
                <a:cs typeface="FZLanTingHei-B-GBK"/>
                <a:sym typeface="FZLanTingHei-B-GBK"/>
              </a:defRPr>
            </a:pPr>
            <a:r>
              <a:rPr lang="zh-CN" altLang="en-US" sz="3200" b="1" dirty="0" smtClean="0">
                <a:latin typeface="Microsoft YaHei" panose="020B0503020204020204" pitchFamily="34" charset="-122"/>
                <a:ea typeface="Microsoft YaHei" panose="020B0503020204020204" pitchFamily="34" charset="-122"/>
                <a:cs typeface="FZLanTingHeiS-R-GB" charset="-122"/>
                <a:sym typeface="+mn-lt"/>
              </a:rPr>
              <a:t>社交</a:t>
            </a:r>
            <a:r>
              <a:rPr lang="zh-CN" altLang="en-US" sz="3200" b="1" dirty="0">
                <a:latin typeface="Microsoft YaHei" panose="020B0503020204020204" pitchFamily="34" charset="-122"/>
                <a:ea typeface="Microsoft YaHei" panose="020B0503020204020204" pitchFamily="34" charset="-122"/>
                <a:cs typeface="FZLanTingHeiS-R-GB" charset="-122"/>
                <a:sym typeface="+mn-lt"/>
              </a:rPr>
              <a:t>关系、商业关系也千倍于</a:t>
            </a:r>
            <a:r>
              <a:rPr lang="zh-CN" altLang="en-US" sz="3200" b="1" dirty="0" smtClean="0">
                <a:latin typeface="Microsoft YaHei" panose="020B0503020204020204" pitchFamily="34" charset="-122"/>
                <a:ea typeface="Microsoft YaHei" panose="020B0503020204020204" pitchFamily="34" charset="-122"/>
                <a:cs typeface="FZLanTingHeiS-R-GB" charset="-122"/>
                <a:sym typeface="+mn-lt"/>
              </a:rPr>
              <a:t>物理世界</a:t>
            </a:r>
            <a:endParaRPr lang="zh-CN" altLang="en-US" sz="3200" dirty="0"/>
          </a:p>
        </p:txBody>
      </p:sp>
    </p:spTree>
    <p:extLst>
      <p:ext uri="{BB962C8B-B14F-4D97-AF65-F5344CB8AC3E}">
        <p14:creationId xmlns:p14="http://schemas.microsoft.com/office/powerpoint/2010/main" val="4060806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p>
        </p:txBody>
      </p:sp>
      <p:sp>
        <p:nvSpPr>
          <p:cNvPr id="3" name="内容占位符 2"/>
          <p:cNvSpPr>
            <a:spLocks noGrp="1"/>
          </p:cNvSpPr>
          <p:nvPr>
            <p:ph idx="1"/>
          </p:nvPr>
        </p:nvSpPr>
        <p:spPr/>
        <p:txBody>
          <a:bodyPr/>
          <a:lstStyle/>
          <a:p>
            <a:pPr>
              <a:buNone/>
            </a:pPr>
            <a:endParaRPr lang="en-US" altLang="zh-CN" dirty="0" smtClean="0"/>
          </a:p>
          <a:p>
            <a:pPr algn="ctr">
              <a:buNone/>
            </a:pPr>
            <a:r>
              <a:rPr lang="zh-CN" altLang="en-US" sz="3200" dirty="0" smtClean="0">
                <a:latin typeface="华文琥珀" pitchFamily="2" charset="-122"/>
                <a:ea typeface="华文琥珀" pitchFamily="2" charset="-122"/>
              </a:rPr>
              <a:t>移动互联网与传统互联网的区别？</a:t>
            </a:r>
            <a:endParaRPr lang="zh-CN" altLang="en-US" sz="3200" dirty="0">
              <a:latin typeface="华文琥珀" pitchFamily="2" charset="-122"/>
              <a:ea typeface="华文琥珀" pitchFamily="2" charset="-122"/>
            </a:endParaRPr>
          </a:p>
        </p:txBody>
      </p:sp>
      <p:pic>
        <p:nvPicPr>
          <p:cNvPr id="1026" name="Picture 2" descr="E:\互联网1.jpg"/>
          <p:cNvPicPr>
            <a:picLocks noChangeAspect="1" noChangeArrowheads="1"/>
          </p:cNvPicPr>
          <p:nvPr/>
        </p:nvPicPr>
        <p:blipFill>
          <a:blip r:embed="rId2" cstate="print"/>
          <a:srcRect/>
          <a:stretch>
            <a:fillRect/>
          </a:stretch>
        </p:blipFill>
        <p:spPr bwMode="auto">
          <a:xfrm>
            <a:off x="7032104" y="3429001"/>
            <a:ext cx="2520280" cy="1973891"/>
          </a:xfrm>
          <a:prstGeom prst="rect">
            <a:avLst/>
          </a:prstGeom>
          <a:noFill/>
        </p:spPr>
      </p:pic>
      <p:pic>
        <p:nvPicPr>
          <p:cNvPr id="1027" name="Picture 3" descr="E:\移动互联网.jpg"/>
          <p:cNvPicPr>
            <a:picLocks noChangeAspect="1" noChangeArrowheads="1"/>
          </p:cNvPicPr>
          <p:nvPr/>
        </p:nvPicPr>
        <p:blipFill>
          <a:blip r:embed="rId3" cstate="print"/>
          <a:srcRect/>
          <a:stretch>
            <a:fillRect/>
          </a:stretch>
        </p:blipFill>
        <p:spPr bwMode="auto">
          <a:xfrm>
            <a:off x="2711625" y="3645025"/>
            <a:ext cx="2733011" cy="1534691"/>
          </a:xfrm>
          <a:prstGeom prst="rect">
            <a:avLst/>
          </a:prstGeom>
          <a:noFill/>
        </p:spPr>
      </p:pic>
      <p:sp>
        <p:nvSpPr>
          <p:cNvPr id="6" name="TextBox 5"/>
          <p:cNvSpPr txBox="1"/>
          <p:nvPr/>
        </p:nvSpPr>
        <p:spPr>
          <a:xfrm>
            <a:off x="5807968" y="4077073"/>
            <a:ext cx="864096" cy="584775"/>
          </a:xfrm>
          <a:prstGeom prst="rect">
            <a:avLst/>
          </a:prstGeom>
          <a:noFill/>
        </p:spPr>
        <p:txBody>
          <a:bodyPr wrap="square" rtlCol="0">
            <a:spAutoFit/>
          </a:bodyPr>
          <a:lstStyle/>
          <a:p>
            <a:r>
              <a:rPr lang="en-US" altLang="zh-CN" sz="3200" b="1" dirty="0"/>
              <a:t>V.S.</a:t>
            </a:r>
            <a:endParaRPr lang="zh-CN" altLang="en-US" sz="3200" b="1" dirty="0"/>
          </a:p>
        </p:txBody>
      </p:sp>
    </p:spTree>
    <p:extLst>
      <p:ext uri="{BB962C8B-B14F-4D97-AF65-F5344CB8AC3E}">
        <p14:creationId xmlns:p14="http://schemas.microsoft.com/office/powerpoint/2010/main" val="2694563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endParaRPr lang="zh-CN" altLang="en-US" sz="2000" dirty="0"/>
          </a:p>
        </p:txBody>
      </p:sp>
      <p:sp>
        <p:nvSpPr>
          <p:cNvPr id="3" name="内容占位符 2"/>
          <p:cNvSpPr>
            <a:spLocks noGrp="1"/>
          </p:cNvSpPr>
          <p:nvPr>
            <p:ph idx="1"/>
          </p:nvPr>
        </p:nvSpPr>
        <p:spPr/>
        <p:txBody>
          <a:bodyPr/>
          <a:lstStyle/>
          <a:p>
            <a:pPr>
              <a:buNone/>
            </a:pPr>
            <a:endParaRPr lang="en-US" altLang="zh-CN" dirty="0" smtClean="0"/>
          </a:p>
          <a:p>
            <a:pPr algn="ctr">
              <a:buNone/>
            </a:pPr>
            <a:r>
              <a:rPr lang="zh-CN" altLang="en-US" sz="3200" dirty="0" smtClean="0">
                <a:latin typeface="华文琥珀" pitchFamily="2" charset="-122"/>
                <a:ea typeface="华文琥珀" pitchFamily="2" charset="-122"/>
              </a:rPr>
              <a:t>任何人任何时间任何地点</a:t>
            </a:r>
            <a:r>
              <a:rPr lang="zh-CN" altLang="en-US" sz="3200" dirty="0" smtClean="0">
                <a:solidFill>
                  <a:srgbClr val="FF8000"/>
                </a:solidFill>
                <a:latin typeface="华文琥珀" pitchFamily="2" charset="-122"/>
                <a:ea typeface="华文琥珀" pitchFamily="2" charset="-122"/>
              </a:rPr>
              <a:t>多种方式</a:t>
            </a:r>
            <a:r>
              <a:rPr lang="zh-CN" altLang="en-US" sz="3200" dirty="0" smtClean="0">
                <a:latin typeface="华文琥珀" pitchFamily="2" charset="-122"/>
                <a:ea typeface="华文琥珀" pitchFamily="2" charset="-122"/>
              </a:rPr>
              <a:t>上网</a:t>
            </a:r>
            <a:endParaRPr lang="en-US" altLang="zh-CN" sz="3200" dirty="0" smtClean="0">
              <a:latin typeface="华文琥珀" pitchFamily="2" charset="-122"/>
              <a:ea typeface="华文琥珀" pitchFamily="2" charset="-122"/>
            </a:endParaRPr>
          </a:p>
          <a:p>
            <a:pPr algn="ctr">
              <a:buNone/>
            </a:pPr>
            <a:r>
              <a:rPr lang="en-US" altLang="zh-CN" sz="3200" dirty="0" smtClean="0">
                <a:latin typeface="华文琥珀" pitchFamily="2" charset="-122"/>
                <a:ea typeface="华文琥珀" pitchFamily="2" charset="-122"/>
              </a:rPr>
              <a:t>Anyone, Anytime, Anywhere, </a:t>
            </a:r>
            <a:r>
              <a:rPr lang="en-US" altLang="zh-CN" sz="3200" dirty="0" smtClean="0">
                <a:solidFill>
                  <a:srgbClr val="FF8000"/>
                </a:solidFill>
                <a:latin typeface="华文琥珀" pitchFamily="2" charset="-122"/>
                <a:ea typeface="华文琥珀" pitchFamily="2" charset="-122"/>
              </a:rPr>
              <a:t>Multi-way</a:t>
            </a:r>
            <a:endParaRPr lang="zh-CN" altLang="en-US" sz="3200" dirty="0">
              <a:solidFill>
                <a:srgbClr val="FF8000"/>
              </a:solidFill>
              <a:latin typeface="华文琥珀" pitchFamily="2" charset="-122"/>
              <a:ea typeface="华文琥珀" pitchFamily="2" charset="-122"/>
            </a:endParaRPr>
          </a:p>
        </p:txBody>
      </p:sp>
      <p:pic>
        <p:nvPicPr>
          <p:cNvPr id="4" name="Picture 2" descr="E:\移动上网1.jpg"/>
          <p:cNvPicPr>
            <a:picLocks noChangeAspect="1" noChangeArrowheads="1"/>
          </p:cNvPicPr>
          <p:nvPr/>
        </p:nvPicPr>
        <p:blipFill>
          <a:blip r:embed="rId2" cstate="print"/>
          <a:srcRect/>
          <a:stretch>
            <a:fillRect/>
          </a:stretch>
        </p:blipFill>
        <p:spPr bwMode="auto">
          <a:xfrm>
            <a:off x="2187781" y="3974184"/>
            <a:ext cx="3240359" cy="1800200"/>
          </a:xfrm>
          <a:prstGeom prst="rect">
            <a:avLst/>
          </a:prstGeom>
          <a:noFill/>
        </p:spPr>
      </p:pic>
      <p:pic>
        <p:nvPicPr>
          <p:cNvPr id="5" name="Picture 3" descr="E:\移动互联上网.png"/>
          <p:cNvPicPr>
            <a:picLocks noChangeAspect="1" noChangeArrowheads="1"/>
          </p:cNvPicPr>
          <p:nvPr/>
        </p:nvPicPr>
        <p:blipFill>
          <a:blip r:embed="rId3" cstate="print"/>
          <a:srcRect/>
          <a:stretch>
            <a:fillRect/>
          </a:stretch>
        </p:blipFill>
        <p:spPr bwMode="auto">
          <a:xfrm>
            <a:off x="6202823" y="3974184"/>
            <a:ext cx="3207887" cy="1841327"/>
          </a:xfrm>
          <a:prstGeom prst="rect">
            <a:avLst/>
          </a:prstGeom>
          <a:noFill/>
        </p:spPr>
      </p:pic>
    </p:spTree>
    <p:extLst>
      <p:ext uri="{BB962C8B-B14F-4D97-AF65-F5344CB8AC3E}">
        <p14:creationId xmlns:p14="http://schemas.microsoft.com/office/powerpoint/2010/main" val="2785580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endParaRPr lang="zh-CN" altLang="en-US" sz="2000" dirty="0"/>
          </a:p>
        </p:txBody>
      </p:sp>
      <p:sp>
        <p:nvSpPr>
          <p:cNvPr id="3" name="内容占位符 2"/>
          <p:cNvSpPr>
            <a:spLocks noGrp="1"/>
          </p:cNvSpPr>
          <p:nvPr>
            <p:ph idx="1"/>
          </p:nvPr>
        </p:nvSpPr>
        <p:spPr>
          <a:xfrm>
            <a:off x="563960" y="1440201"/>
            <a:ext cx="8229600" cy="676672"/>
          </a:xfrm>
        </p:spPr>
        <p:txBody>
          <a:bodyPr>
            <a:normAutofit/>
          </a:bodyPr>
          <a:lstStyle/>
          <a:p>
            <a:r>
              <a:rPr lang="zh-CN" altLang="en-US" sz="2000" b="1" dirty="0">
                <a:latin typeface="微软雅黑" pitchFamily="34" charset="-122"/>
                <a:ea typeface="微软雅黑" pitchFamily="34" charset="-122"/>
              </a:rPr>
              <a:t>多种上网方式</a:t>
            </a:r>
            <a:endParaRPr lang="en-US" altLang="zh-CN" sz="2000" b="1" dirty="0">
              <a:latin typeface="微软雅黑" pitchFamily="34" charset="-122"/>
              <a:ea typeface="微软雅黑" pitchFamily="34" charset="-122"/>
            </a:endParaRPr>
          </a:p>
        </p:txBody>
      </p:sp>
      <p:pic>
        <p:nvPicPr>
          <p:cNvPr id="2050" name="Picture 2" descr="E:\Pad.jpg"/>
          <p:cNvPicPr>
            <a:picLocks noChangeAspect="1" noChangeArrowheads="1"/>
          </p:cNvPicPr>
          <p:nvPr/>
        </p:nvPicPr>
        <p:blipFill>
          <a:blip r:embed="rId2" cstate="print"/>
          <a:srcRect/>
          <a:stretch>
            <a:fillRect/>
          </a:stretch>
        </p:blipFill>
        <p:spPr bwMode="auto">
          <a:xfrm>
            <a:off x="1068084" y="2204865"/>
            <a:ext cx="2232248" cy="1486677"/>
          </a:xfrm>
          <a:prstGeom prst="rect">
            <a:avLst/>
          </a:prstGeom>
          <a:noFill/>
        </p:spPr>
      </p:pic>
      <p:pic>
        <p:nvPicPr>
          <p:cNvPr id="2051" name="Picture 3" descr="E:\Watch.jpg"/>
          <p:cNvPicPr>
            <a:picLocks noChangeAspect="1" noChangeArrowheads="1"/>
          </p:cNvPicPr>
          <p:nvPr/>
        </p:nvPicPr>
        <p:blipFill>
          <a:blip r:embed="rId3" cstate="print"/>
          <a:srcRect/>
          <a:stretch>
            <a:fillRect/>
          </a:stretch>
        </p:blipFill>
        <p:spPr bwMode="auto">
          <a:xfrm>
            <a:off x="3242004" y="2285992"/>
            <a:ext cx="2016224" cy="1350870"/>
          </a:xfrm>
          <a:prstGeom prst="rect">
            <a:avLst/>
          </a:prstGeom>
          <a:noFill/>
        </p:spPr>
      </p:pic>
      <p:sp>
        <p:nvSpPr>
          <p:cNvPr id="7" name="TextBox 6"/>
          <p:cNvSpPr txBox="1"/>
          <p:nvPr/>
        </p:nvSpPr>
        <p:spPr>
          <a:xfrm>
            <a:off x="2076196" y="3861048"/>
            <a:ext cx="576064" cy="369332"/>
          </a:xfrm>
          <a:prstGeom prst="rect">
            <a:avLst/>
          </a:prstGeom>
          <a:noFill/>
        </p:spPr>
        <p:txBody>
          <a:bodyPr wrap="square" rtlCol="0">
            <a:spAutoFit/>
          </a:bodyPr>
          <a:lstStyle/>
          <a:p>
            <a:r>
              <a:rPr lang="en-US" altLang="zh-CN" b="1" dirty="0"/>
              <a:t>Pad</a:t>
            </a:r>
            <a:endParaRPr lang="zh-CN" altLang="en-US" b="1" dirty="0"/>
          </a:p>
        </p:txBody>
      </p:sp>
      <p:sp>
        <p:nvSpPr>
          <p:cNvPr id="8" name="TextBox 7"/>
          <p:cNvSpPr txBox="1"/>
          <p:nvPr/>
        </p:nvSpPr>
        <p:spPr>
          <a:xfrm>
            <a:off x="3956384" y="3851756"/>
            <a:ext cx="648072" cy="369332"/>
          </a:xfrm>
          <a:prstGeom prst="rect">
            <a:avLst/>
          </a:prstGeom>
          <a:noFill/>
        </p:spPr>
        <p:txBody>
          <a:bodyPr wrap="square" rtlCol="0">
            <a:spAutoFit/>
          </a:bodyPr>
          <a:lstStyle/>
          <a:p>
            <a:r>
              <a:rPr lang="zh-CN" altLang="en-US" b="1" dirty="0">
                <a:latin typeface="微软雅黑" pitchFamily="34" charset="-122"/>
                <a:ea typeface="微软雅黑" pitchFamily="34" charset="-122"/>
              </a:rPr>
              <a:t>手表</a:t>
            </a:r>
          </a:p>
        </p:txBody>
      </p:sp>
      <p:sp>
        <p:nvSpPr>
          <p:cNvPr id="9" name="TextBox 8"/>
          <p:cNvSpPr txBox="1"/>
          <p:nvPr/>
        </p:nvSpPr>
        <p:spPr>
          <a:xfrm>
            <a:off x="6995945" y="6306398"/>
            <a:ext cx="2376264" cy="369332"/>
          </a:xfrm>
          <a:prstGeom prst="rect">
            <a:avLst/>
          </a:prstGeom>
          <a:noFill/>
        </p:spPr>
        <p:txBody>
          <a:bodyPr wrap="square" rtlCol="0">
            <a:spAutoFit/>
          </a:bodyPr>
          <a:lstStyle/>
          <a:p>
            <a:r>
              <a:rPr lang="zh-CN" altLang="en-US" b="1" dirty="0">
                <a:latin typeface="微软雅黑" pitchFamily="34" charset="-122"/>
                <a:ea typeface="微软雅黑" pitchFamily="34" charset="-122"/>
              </a:rPr>
              <a:t>家庭路由与智慧家庭</a:t>
            </a:r>
          </a:p>
        </p:txBody>
      </p:sp>
      <p:pic>
        <p:nvPicPr>
          <p:cNvPr id="2053" name="Picture 5" descr="E:\手机.jpg"/>
          <p:cNvPicPr>
            <a:picLocks noChangeAspect="1" noChangeArrowheads="1"/>
          </p:cNvPicPr>
          <p:nvPr/>
        </p:nvPicPr>
        <p:blipFill>
          <a:blip r:embed="rId4" cstate="print"/>
          <a:srcRect/>
          <a:stretch>
            <a:fillRect/>
          </a:stretch>
        </p:blipFill>
        <p:spPr bwMode="auto">
          <a:xfrm>
            <a:off x="1741806" y="4293097"/>
            <a:ext cx="2736304" cy="1905259"/>
          </a:xfrm>
          <a:prstGeom prst="rect">
            <a:avLst/>
          </a:prstGeom>
          <a:noFill/>
        </p:spPr>
      </p:pic>
      <p:sp>
        <p:nvSpPr>
          <p:cNvPr id="11" name="TextBox 10"/>
          <p:cNvSpPr txBox="1"/>
          <p:nvPr/>
        </p:nvSpPr>
        <p:spPr>
          <a:xfrm>
            <a:off x="2811085" y="6237312"/>
            <a:ext cx="720080" cy="369332"/>
          </a:xfrm>
          <a:prstGeom prst="rect">
            <a:avLst/>
          </a:prstGeom>
          <a:noFill/>
        </p:spPr>
        <p:txBody>
          <a:bodyPr wrap="square" rtlCol="0">
            <a:spAutoFit/>
          </a:bodyPr>
          <a:lstStyle/>
          <a:p>
            <a:r>
              <a:rPr lang="zh-CN" altLang="en-US" b="1" dirty="0">
                <a:latin typeface="微软雅黑" pitchFamily="34" charset="-122"/>
                <a:ea typeface="微软雅黑" pitchFamily="34" charset="-122"/>
              </a:rPr>
              <a:t>手机</a:t>
            </a:r>
          </a:p>
        </p:txBody>
      </p:sp>
      <p:pic>
        <p:nvPicPr>
          <p:cNvPr id="1026" name="Picture 2"/>
          <p:cNvPicPr>
            <a:picLocks noChangeAspect="1" noChangeArrowheads="1"/>
          </p:cNvPicPr>
          <p:nvPr/>
        </p:nvPicPr>
        <p:blipFill>
          <a:blip r:embed="rId5" cstate="print"/>
          <a:srcRect/>
          <a:stretch>
            <a:fillRect/>
          </a:stretch>
        </p:blipFill>
        <p:spPr bwMode="auto">
          <a:xfrm>
            <a:off x="6310315" y="3812846"/>
            <a:ext cx="3742429" cy="2473674"/>
          </a:xfrm>
          <a:prstGeom prst="rect">
            <a:avLst/>
          </a:prstGeom>
          <a:noFill/>
          <a:ln w="9525">
            <a:noFill/>
            <a:miter lim="800000"/>
            <a:headEnd/>
            <a:tailEnd/>
          </a:ln>
          <a:effectLst/>
        </p:spPr>
      </p:pic>
      <p:pic>
        <p:nvPicPr>
          <p:cNvPr id="45058" name="Picture 2" descr="https://timgsa.baidu.com/timg?image&amp;quality=80&amp;size=b9999_10000&amp;sec=1505408821356&amp;di=203544746840560bc3179efd7c0487d0&amp;imgtype=0&amp;src=http%3A%2F%2Fwww.cs.com.cn%2Fssgs%2Fkj%2F201608%2FW020160823362095940623.jpg"/>
          <p:cNvPicPr>
            <a:picLocks noChangeAspect="1" noChangeArrowheads="1"/>
          </p:cNvPicPr>
          <p:nvPr/>
        </p:nvPicPr>
        <p:blipFill>
          <a:blip r:embed="rId6" cstate="print"/>
          <a:srcRect/>
          <a:stretch>
            <a:fillRect/>
          </a:stretch>
        </p:blipFill>
        <p:spPr bwMode="auto">
          <a:xfrm>
            <a:off x="8524893" y="1714489"/>
            <a:ext cx="1951825" cy="1190613"/>
          </a:xfrm>
          <a:prstGeom prst="rect">
            <a:avLst/>
          </a:prstGeom>
          <a:noFill/>
        </p:spPr>
      </p:pic>
      <p:sp>
        <p:nvSpPr>
          <p:cNvPr id="13" name="上箭头 12"/>
          <p:cNvSpPr/>
          <p:nvPr/>
        </p:nvSpPr>
        <p:spPr>
          <a:xfrm rot="1059446">
            <a:off x="8488836" y="2926833"/>
            <a:ext cx="500066" cy="1510335"/>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9239272" y="2988230"/>
            <a:ext cx="1143008" cy="553998"/>
          </a:xfrm>
          <a:prstGeom prst="rect">
            <a:avLst/>
          </a:prstGeom>
          <a:noFill/>
        </p:spPr>
        <p:txBody>
          <a:bodyPr wrap="square" rtlCol="0">
            <a:spAutoFit/>
          </a:bodyPr>
          <a:lstStyle/>
          <a:p>
            <a:r>
              <a:rPr lang="zh-CN" altLang="en-US" b="1" dirty="0">
                <a:latin typeface="微软雅黑" pitchFamily="34" charset="-122"/>
                <a:ea typeface="微软雅黑" pitchFamily="34" charset="-122"/>
              </a:rPr>
              <a:t>智能音箱</a:t>
            </a:r>
            <a:endParaRPr lang="en-US" altLang="zh-CN" b="1"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视频</a:t>
            </a:r>
            <a:r>
              <a:rPr lang="en-US" altLang="zh-CN" sz="1200" b="1" dirty="0">
                <a:latin typeface="微软雅黑" pitchFamily="34" charset="-122"/>
                <a:ea typeface="微软雅黑" pitchFamily="34" charset="-122"/>
              </a:rPr>
              <a:t>3,4</a:t>
            </a:r>
            <a:r>
              <a:rPr lang="zh-CN" altLang="en-US" sz="1200" dirty="0">
                <a:latin typeface="微软雅黑" pitchFamily="34" charset="-122"/>
                <a:ea typeface="微软雅黑" pitchFamily="34" charset="-122"/>
              </a:rPr>
              <a:t>）</a:t>
            </a:r>
          </a:p>
        </p:txBody>
      </p:sp>
    </p:spTree>
    <p:extLst>
      <p:ext uri="{BB962C8B-B14F-4D97-AF65-F5344CB8AC3E}">
        <p14:creationId xmlns:p14="http://schemas.microsoft.com/office/powerpoint/2010/main" val="4581091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p>
        </p:txBody>
      </p:sp>
      <p:sp>
        <p:nvSpPr>
          <p:cNvPr id="3" name="内容占位符 2"/>
          <p:cNvSpPr>
            <a:spLocks noGrp="1"/>
          </p:cNvSpPr>
          <p:nvPr>
            <p:ph idx="1"/>
          </p:nvPr>
        </p:nvSpPr>
        <p:spPr/>
        <p:txBody>
          <a:bodyPr/>
          <a:lstStyle/>
          <a:p>
            <a:pPr>
              <a:buNone/>
            </a:pPr>
            <a:endParaRPr lang="en-US" altLang="zh-CN" dirty="0" smtClean="0"/>
          </a:p>
          <a:p>
            <a:pPr>
              <a:buNone/>
            </a:pPr>
            <a:endParaRPr lang="en-US" altLang="zh-CN" dirty="0" smtClean="0"/>
          </a:p>
          <a:p>
            <a:pPr>
              <a:buNone/>
            </a:pPr>
            <a:endParaRPr lang="en-US" altLang="zh-CN" dirty="0" smtClean="0"/>
          </a:p>
          <a:p>
            <a:pPr algn="ctr">
              <a:buNone/>
            </a:pPr>
            <a:r>
              <a:rPr lang="zh-CN" altLang="en-US" sz="3200" dirty="0" smtClean="0">
                <a:latin typeface="华文琥珀" pitchFamily="2" charset="-122"/>
                <a:ea typeface="华文琥珀" pitchFamily="2" charset="-122"/>
              </a:rPr>
              <a:t>小米的核心</a:t>
            </a:r>
            <a:r>
              <a:rPr lang="en-US" altLang="zh-CN" sz="3200" dirty="0" smtClean="0">
                <a:latin typeface="华文琥珀" pitchFamily="2" charset="-122"/>
                <a:ea typeface="华文琥珀" pitchFamily="2" charset="-122"/>
              </a:rPr>
              <a:t>(</a:t>
            </a:r>
            <a:r>
              <a:rPr lang="zh-CN" altLang="en-US" sz="3200" dirty="0" smtClean="0">
                <a:latin typeface="华文琥珀" pitchFamily="2" charset="-122"/>
                <a:ea typeface="华文琥珀" pitchFamily="2" charset="-122"/>
              </a:rPr>
              <a:t>硬件</a:t>
            </a:r>
            <a:r>
              <a:rPr lang="en-US" altLang="zh-CN" sz="3200" dirty="0" smtClean="0">
                <a:latin typeface="华文琥珀" pitchFamily="2" charset="-122"/>
                <a:ea typeface="华文琥珀" pitchFamily="2" charset="-122"/>
              </a:rPr>
              <a:t>)</a:t>
            </a:r>
            <a:r>
              <a:rPr lang="zh-CN" altLang="en-US" sz="3200" dirty="0" smtClean="0">
                <a:latin typeface="华文琥珀" pitchFamily="2" charset="-122"/>
                <a:ea typeface="华文琥珀" pitchFamily="2" charset="-122"/>
              </a:rPr>
              <a:t>产品有哪些？</a:t>
            </a:r>
            <a:endParaRPr lang="zh-CN" altLang="en-US" sz="3200" dirty="0">
              <a:latin typeface="华文琥珀" pitchFamily="2" charset="-122"/>
              <a:ea typeface="华文琥珀" pitchFamily="2" charset="-122"/>
            </a:endParaRPr>
          </a:p>
        </p:txBody>
      </p:sp>
    </p:spTree>
    <p:extLst>
      <p:ext uri="{BB962C8B-B14F-4D97-AF65-F5344CB8AC3E}">
        <p14:creationId xmlns:p14="http://schemas.microsoft.com/office/powerpoint/2010/main" val="11838345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endParaRPr lang="zh-CN" altLang="en-US" sz="2000" dirty="0"/>
          </a:p>
        </p:txBody>
      </p:sp>
      <p:sp>
        <p:nvSpPr>
          <p:cNvPr id="3" name="内容占位符 2"/>
          <p:cNvSpPr>
            <a:spLocks noGrp="1"/>
          </p:cNvSpPr>
          <p:nvPr>
            <p:ph idx="1"/>
          </p:nvPr>
        </p:nvSpPr>
        <p:spPr>
          <a:xfrm>
            <a:off x="633045" y="1285860"/>
            <a:ext cx="11218985" cy="5286412"/>
          </a:xfrm>
        </p:spPr>
        <p:txBody>
          <a:bodyPr>
            <a:normAutofit/>
          </a:bodyPr>
          <a:lstStyle/>
          <a:p>
            <a:pPr>
              <a:lnSpc>
                <a:spcPct val="100000"/>
              </a:lnSpc>
              <a:spcBef>
                <a:spcPts val="600"/>
              </a:spcBef>
              <a:spcAft>
                <a:spcPts val="600"/>
              </a:spcAft>
            </a:pPr>
            <a:r>
              <a:rPr lang="zh-CN" altLang="en-US" sz="2000" b="1" dirty="0">
                <a:latin typeface="微软雅黑" pitchFamily="34" charset="-122"/>
                <a:ea typeface="微软雅黑" pitchFamily="34" charset="-122"/>
              </a:rPr>
              <a:t>平台与生态环境</a:t>
            </a:r>
            <a:endParaRPr lang="en-US" altLang="zh-CN" sz="2000" b="1" dirty="0">
              <a:latin typeface="微软雅黑" pitchFamily="34" charset="-122"/>
              <a:ea typeface="微软雅黑" pitchFamily="34" charset="-122"/>
            </a:endParaRPr>
          </a:p>
          <a:p>
            <a:pPr lvl="1">
              <a:spcBef>
                <a:spcPts val="600"/>
              </a:spcBef>
            </a:pPr>
            <a:r>
              <a:rPr lang="zh-CN" altLang="en-US" b="1" dirty="0">
                <a:latin typeface="微软雅黑" pitchFamily="34" charset="-122"/>
                <a:ea typeface="微软雅黑" pitchFamily="34" charset="-122"/>
              </a:rPr>
              <a:t>平台生态的思考</a:t>
            </a:r>
            <a:r>
              <a:rPr lang="en-US" altLang="zh-CN" b="1" dirty="0">
                <a:latin typeface="微软雅黑" pitchFamily="34" charset="-122"/>
                <a:ea typeface="微软雅黑" pitchFamily="34" charset="-122"/>
              </a:rPr>
              <a:t>1</a:t>
            </a:r>
            <a:r>
              <a:rPr lang="zh-CN" altLang="en-US" dirty="0">
                <a:latin typeface="微软雅黑" pitchFamily="34" charset="-122"/>
                <a:ea typeface="微软雅黑" pitchFamily="34" charset="-122"/>
              </a:rPr>
              <a:t>：刚购置了一部新手机（裸机），要作什么？</a:t>
            </a:r>
            <a:endParaRPr lang="en-US" altLang="zh-CN" dirty="0">
              <a:latin typeface="微软雅黑" pitchFamily="34" charset="-122"/>
              <a:ea typeface="微软雅黑" pitchFamily="34" charset="-122"/>
            </a:endParaRPr>
          </a:p>
          <a:p>
            <a:pPr lvl="1">
              <a:spcBef>
                <a:spcPts val="600"/>
              </a:spcBef>
            </a:pPr>
            <a:r>
              <a:rPr lang="zh-CN" altLang="en-US" b="1" dirty="0">
                <a:latin typeface="微软雅黑" pitchFamily="34" charset="-122"/>
                <a:ea typeface="微软雅黑" pitchFamily="34" charset="-122"/>
              </a:rPr>
              <a:t>平台生态的思考</a:t>
            </a:r>
            <a:r>
              <a:rPr lang="en-US" altLang="zh-CN" b="1" dirty="0">
                <a:latin typeface="微软雅黑" pitchFamily="34" charset="-122"/>
                <a:ea typeface="微软雅黑" pitchFamily="34" charset="-122"/>
              </a:rPr>
              <a:t>2</a:t>
            </a:r>
            <a:r>
              <a:rPr lang="zh-CN" altLang="en-US" dirty="0">
                <a:latin typeface="微软雅黑" pitchFamily="34" charset="-122"/>
                <a:ea typeface="微软雅黑" pitchFamily="34" charset="-122"/>
              </a:rPr>
              <a:t>：用户</a:t>
            </a:r>
            <a:r>
              <a:rPr lang="zh-CN" altLang="en-US" dirty="0" smtClean="0">
                <a:latin typeface="微软雅黑" pitchFamily="34" charset="-122"/>
                <a:ea typeface="微软雅黑" pitchFamily="34" charset="-122"/>
              </a:rPr>
              <a:t>画像</a:t>
            </a:r>
            <a:endParaRPr lang="en-US" altLang="zh-CN" dirty="0" smtClean="0">
              <a:latin typeface="华文琥珀" pitchFamily="2" charset="-122"/>
              <a:ea typeface="华文琥珀" pitchFamily="2" charset="-122"/>
            </a:endParaRPr>
          </a:p>
        </p:txBody>
      </p:sp>
      <p:grpSp>
        <p:nvGrpSpPr>
          <p:cNvPr id="4" name="组合 3"/>
          <p:cNvGrpSpPr/>
          <p:nvPr/>
        </p:nvGrpSpPr>
        <p:grpSpPr>
          <a:xfrm>
            <a:off x="1565734" y="2754187"/>
            <a:ext cx="5143536" cy="3726827"/>
            <a:chOff x="1952596" y="3000372"/>
            <a:chExt cx="5143536" cy="3726827"/>
          </a:xfrm>
        </p:grpSpPr>
        <p:pic>
          <p:nvPicPr>
            <p:cNvPr id="8" name="Picture 2" descr="C:\Users\Administrator\Desktop\2015-海南论坛（1118）\MIUI.jpg"/>
            <p:cNvPicPr>
              <a:picLocks noChangeAspect="1" noChangeArrowheads="1"/>
            </p:cNvPicPr>
            <p:nvPr/>
          </p:nvPicPr>
          <p:blipFill>
            <a:blip r:embed="rId3" cstate="print"/>
            <a:srcRect/>
            <a:stretch>
              <a:fillRect/>
            </a:stretch>
          </p:blipFill>
          <p:spPr bwMode="auto">
            <a:xfrm>
              <a:off x="1952596" y="5774707"/>
              <a:ext cx="5143536" cy="952492"/>
            </a:xfrm>
            <a:prstGeom prst="rect">
              <a:avLst/>
            </a:prstGeom>
            <a:noFill/>
          </p:spPr>
        </p:pic>
        <p:pic>
          <p:nvPicPr>
            <p:cNvPr id="9" name="Picture 2" descr="http://ww1.sinaimg.cn/bmiddle/8345c393jw1eoa64insc0j21hc0u0jwf.jpg"/>
            <p:cNvPicPr>
              <a:picLocks noChangeAspect="1" noChangeArrowheads="1"/>
            </p:cNvPicPr>
            <p:nvPr/>
          </p:nvPicPr>
          <p:blipFill>
            <a:blip r:embed="rId4" cstate="print"/>
            <a:srcRect/>
            <a:stretch>
              <a:fillRect/>
            </a:stretch>
          </p:blipFill>
          <p:spPr bwMode="auto">
            <a:xfrm>
              <a:off x="1952596" y="3009164"/>
              <a:ext cx="2428892" cy="1369012"/>
            </a:xfrm>
            <a:prstGeom prst="rect">
              <a:avLst/>
            </a:prstGeom>
            <a:noFill/>
          </p:spPr>
        </p:pic>
        <p:pic>
          <p:nvPicPr>
            <p:cNvPr id="10" name="Picture 4" descr="http://www.pingxiaow.com/gundong/uploadfile/2013/0905/20130905032613505.jpg"/>
            <p:cNvPicPr>
              <a:picLocks noChangeAspect="1" noChangeArrowheads="1"/>
            </p:cNvPicPr>
            <p:nvPr/>
          </p:nvPicPr>
          <p:blipFill>
            <a:blip r:embed="rId5" cstate="print"/>
            <a:srcRect/>
            <a:stretch>
              <a:fillRect/>
            </a:stretch>
          </p:blipFill>
          <p:spPr bwMode="auto">
            <a:xfrm>
              <a:off x="4381488" y="3000372"/>
              <a:ext cx="2714644" cy="2774335"/>
            </a:xfrm>
            <a:prstGeom prst="rect">
              <a:avLst/>
            </a:prstGeom>
            <a:noFill/>
          </p:spPr>
        </p:pic>
        <p:pic>
          <p:nvPicPr>
            <p:cNvPr id="11" name="Picture 6" descr="http://i4.hexunimg.cn/2014-04-23/164196629.jpg"/>
            <p:cNvPicPr>
              <a:picLocks noChangeAspect="1" noChangeArrowheads="1"/>
            </p:cNvPicPr>
            <p:nvPr/>
          </p:nvPicPr>
          <p:blipFill>
            <a:blip r:embed="rId6" cstate="print"/>
            <a:srcRect/>
            <a:stretch>
              <a:fillRect/>
            </a:stretch>
          </p:blipFill>
          <p:spPr bwMode="auto">
            <a:xfrm>
              <a:off x="1952597" y="4375279"/>
              <a:ext cx="2411817" cy="1411175"/>
            </a:xfrm>
            <a:prstGeom prst="rect">
              <a:avLst/>
            </a:prstGeom>
            <a:noFill/>
          </p:spPr>
        </p:pic>
      </p:grpSp>
      <p:pic>
        <p:nvPicPr>
          <p:cNvPr id="12" name="Picture 2" descr="http://img3.jiemian.com/jiemian/original/20170516/149491786223425200_a580xH.png"/>
          <p:cNvPicPr>
            <a:picLocks noChangeAspect="1" noChangeArrowheads="1"/>
          </p:cNvPicPr>
          <p:nvPr/>
        </p:nvPicPr>
        <p:blipFill>
          <a:blip r:embed="rId7" cstate="print"/>
          <a:srcRect/>
          <a:stretch>
            <a:fillRect/>
          </a:stretch>
        </p:blipFill>
        <p:spPr bwMode="auto">
          <a:xfrm>
            <a:off x="7562211" y="3447485"/>
            <a:ext cx="3436878" cy="2743196"/>
          </a:xfrm>
          <a:prstGeom prst="rect">
            <a:avLst/>
          </a:prstGeom>
          <a:noFill/>
        </p:spPr>
      </p:pic>
    </p:spTree>
    <p:extLst>
      <p:ext uri="{BB962C8B-B14F-4D97-AF65-F5344CB8AC3E}">
        <p14:creationId xmlns:p14="http://schemas.microsoft.com/office/powerpoint/2010/main" val="4436378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p>
        </p:txBody>
      </p:sp>
      <p:sp>
        <p:nvSpPr>
          <p:cNvPr id="4" name="内容占位符 3"/>
          <p:cNvSpPr>
            <a:spLocks noGrp="1"/>
          </p:cNvSpPr>
          <p:nvPr>
            <p:ph idx="1"/>
          </p:nvPr>
        </p:nvSpPr>
        <p:spPr/>
        <p:txBody>
          <a:bodyPr/>
          <a:lstStyle/>
          <a:p>
            <a:endParaRPr lang="zh-CN" altLang="en-US" dirty="0"/>
          </a:p>
        </p:txBody>
      </p:sp>
      <p:pic>
        <p:nvPicPr>
          <p:cNvPr id="5" name="图片 4"/>
          <p:cNvPicPr>
            <a:picLocks noChangeAspect="1"/>
          </p:cNvPicPr>
          <p:nvPr/>
        </p:nvPicPr>
        <p:blipFill>
          <a:blip r:embed="rId2"/>
          <a:stretch>
            <a:fillRect/>
          </a:stretch>
        </p:blipFill>
        <p:spPr>
          <a:xfrm>
            <a:off x="1136116" y="1290280"/>
            <a:ext cx="9196603" cy="5315002"/>
          </a:xfrm>
          <a:prstGeom prst="rect">
            <a:avLst/>
          </a:prstGeom>
        </p:spPr>
      </p:pic>
    </p:spTree>
    <p:extLst>
      <p:ext uri="{BB962C8B-B14F-4D97-AF65-F5344CB8AC3E}">
        <p14:creationId xmlns:p14="http://schemas.microsoft.com/office/powerpoint/2010/main" val="28814667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endParaRPr lang="zh-CN" altLang="en-US" sz="2000" dirty="0"/>
          </a:p>
        </p:txBody>
      </p:sp>
      <p:sp>
        <p:nvSpPr>
          <p:cNvPr id="3" name="内容占位符 2"/>
          <p:cNvSpPr>
            <a:spLocks noGrp="1"/>
          </p:cNvSpPr>
          <p:nvPr>
            <p:ph idx="1"/>
          </p:nvPr>
        </p:nvSpPr>
        <p:spPr>
          <a:xfrm>
            <a:off x="661182" y="1290280"/>
            <a:ext cx="9549618" cy="600814"/>
          </a:xfrm>
        </p:spPr>
        <p:txBody>
          <a:bodyPr>
            <a:normAutofit/>
          </a:bodyPr>
          <a:lstStyle/>
          <a:p>
            <a:pPr>
              <a:lnSpc>
                <a:spcPct val="100000"/>
              </a:lnSpc>
              <a:spcBef>
                <a:spcPts val="600"/>
              </a:spcBef>
              <a:spcAft>
                <a:spcPts val="600"/>
              </a:spcAft>
            </a:pPr>
            <a:r>
              <a:rPr lang="zh-CN" altLang="en-US" sz="2000" b="1" dirty="0">
                <a:latin typeface="微软雅黑" pitchFamily="34" charset="-122"/>
                <a:ea typeface="微软雅黑" pitchFamily="34" charset="-122"/>
              </a:rPr>
              <a:t>移动互联环境下的“工业</a:t>
            </a:r>
            <a:r>
              <a:rPr lang="en-US" altLang="zh-CN" sz="2000" b="1" dirty="0">
                <a:latin typeface="微软雅黑" pitchFamily="34" charset="-122"/>
                <a:ea typeface="微软雅黑" pitchFamily="34" charset="-122"/>
              </a:rPr>
              <a:t>4.0</a:t>
            </a:r>
            <a:r>
              <a:rPr lang="zh-CN" altLang="en-US" sz="20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（视频</a:t>
            </a:r>
            <a:r>
              <a:rPr lang="en-US" altLang="zh-CN" sz="1400" b="1" dirty="0">
                <a:latin typeface="微软雅黑" pitchFamily="34" charset="-122"/>
                <a:ea typeface="微软雅黑" pitchFamily="34" charset="-122"/>
              </a:rPr>
              <a:t>5</a:t>
            </a:r>
            <a:r>
              <a:rPr lang="zh-CN" altLang="en-US" sz="1400" b="1" dirty="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p:txBody>
      </p:sp>
      <p:pic>
        <p:nvPicPr>
          <p:cNvPr id="3074" name="Picture 2" descr="C:\Users\Administrator\Desktop\2015-海南论坛（1118）\InteIndustry.jpg"/>
          <p:cNvPicPr>
            <a:picLocks noChangeAspect="1" noChangeArrowheads="1"/>
          </p:cNvPicPr>
          <p:nvPr/>
        </p:nvPicPr>
        <p:blipFill>
          <a:blip r:embed="rId2" cstate="print"/>
          <a:srcRect/>
          <a:stretch>
            <a:fillRect/>
          </a:stretch>
        </p:blipFill>
        <p:spPr bwMode="auto">
          <a:xfrm>
            <a:off x="1495396" y="2017842"/>
            <a:ext cx="4037030" cy="2510299"/>
          </a:xfrm>
          <a:prstGeom prst="rect">
            <a:avLst/>
          </a:prstGeom>
          <a:noFill/>
        </p:spPr>
      </p:pic>
      <p:pic>
        <p:nvPicPr>
          <p:cNvPr id="3075" name="Picture 3"/>
          <p:cNvPicPr>
            <a:picLocks noChangeAspect="1" noChangeArrowheads="1"/>
          </p:cNvPicPr>
          <p:nvPr/>
        </p:nvPicPr>
        <p:blipFill>
          <a:blip r:embed="rId3" cstate="print"/>
          <a:srcRect/>
          <a:stretch>
            <a:fillRect/>
          </a:stretch>
        </p:blipFill>
        <p:spPr bwMode="auto">
          <a:xfrm>
            <a:off x="7059155" y="2053562"/>
            <a:ext cx="4262994" cy="2546352"/>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7373083" y="4751074"/>
            <a:ext cx="3400425" cy="1533525"/>
          </a:xfrm>
          <a:prstGeom prst="rect">
            <a:avLst/>
          </a:prstGeom>
          <a:noFill/>
          <a:ln w="9525">
            <a:noFill/>
            <a:miter lim="800000"/>
            <a:headEnd/>
            <a:tailEnd/>
          </a:ln>
          <a:effectLst/>
        </p:spPr>
      </p:pic>
      <p:sp>
        <p:nvSpPr>
          <p:cNvPr id="8" name="TextBox 7"/>
          <p:cNvSpPr txBox="1"/>
          <p:nvPr/>
        </p:nvSpPr>
        <p:spPr>
          <a:xfrm>
            <a:off x="1047338" y="4848423"/>
            <a:ext cx="5902102" cy="1338828"/>
          </a:xfrm>
          <a:prstGeom prst="rect">
            <a:avLst/>
          </a:prstGeom>
          <a:noFill/>
        </p:spPr>
        <p:txBody>
          <a:bodyPr wrap="square" rtlCol="0">
            <a:spAutoFit/>
          </a:bodyPr>
          <a:lstStyle/>
          <a:p>
            <a:pPr>
              <a:lnSpc>
                <a:spcPct val="150000"/>
              </a:lnSpc>
            </a:pPr>
            <a:r>
              <a:rPr lang="en-US" altLang="zh-CN" dirty="0">
                <a:latin typeface="微软雅黑" pitchFamily="34" charset="-122"/>
                <a:ea typeface="微软雅黑" pitchFamily="34" charset="-122"/>
              </a:rPr>
              <a:t>2018</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月</a:t>
            </a:r>
            <a:r>
              <a:rPr lang="en-US" altLang="zh-CN" dirty="0">
                <a:latin typeface="微软雅黑" pitchFamily="34" charset="-122"/>
                <a:ea typeface="微软雅黑" pitchFamily="34" charset="-122"/>
              </a:rPr>
              <a:t>22</a:t>
            </a:r>
            <a:r>
              <a:rPr lang="zh-CN" altLang="en-US" dirty="0">
                <a:latin typeface="微软雅黑" pitchFamily="34" charset="-122"/>
                <a:ea typeface="微软雅黑" pitchFamily="34" charset="-122"/>
              </a:rPr>
              <a:t>日“数字中国建设峰会”上，华为公司初步判断到</a:t>
            </a:r>
            <a:r>
              <a:rPr lang="en-US" altLang="zh-CN" b="1" dirty="0">
                <a:solidFill>
                  <a:srgbClr val="0070C0"/>
                </a:solidFill>
                <a:latin typeface="微软雅黑" pitchFamily="34" charset="-122"/>
                <a:ea typeface="微软雅黑" pitchFamily="34" charset="-122"/>
              </a:rPr>
              <a:t>2025</a:t>
            </a:r>
            <a:r>
              <a:rPr lang="zh-CN" altLang="en-US" b="1" dirty="0">
                <a:solidFill>
                  <a:srgbClr val="0070C0"/>
                </a:solidFill>
                <a:latin typeface="微软雅黑" pitchFamily="34" charset="-122"/>
                <a:ea typeface="微软雅黑" pitchFamily="34" charset="-122"/>
              </a:rPr>
              <a:t>年</a:t>
            </a:r>
            <a:r>
              <a:rPr lang="zh-CN" altLang="en-US" dirty="0">
                <a:latin typeface="微软雅黑" pitchFamily="34" charset="-122"/>
                <a:ea typeface="微软雅黑" pitchFamily="34" charset="-122"/>
              </a:rPr>
              <a:t>个人智能终端数将达</a:t>
            </a:r>
            <a:r>
              <a:rPr lang="en-US" altLang="zh-CN" b="1" dirty="0">
                <a:solidFill>
                  <a:srgbClr val="0070C0"/>
                </a:solidFill>
                <a:latin typeface="微软雅黑" pitchFamily="34" charset="-122"/>
                <a:ea typeface="微软雅黑" pitchFamily="34" charset="-122"/>
              </a:rPr>
              <a:t>400</a:t>
            </a:r>
            <a:r>
              <a:rPr lang="zh-CN" altLang="en-US" b="1" dirty="0">
                <a:solidFill>
                  <a:srgbClr val="0070C0"/>
                </a:solidFill>
                <a:latin typeface="微软雅黑" pitchFamily="34" charset="-122"/>
                <a:ea typeface="微软雅黑" pitchFamily="34" charset="-122"/>
              </a:rPr>
              <a:t>亿</a:t>
            </a:r>
            <a:r>
              <a:rPr lang="zh-CN" altLang="en-US" dirty="0">
                <a:latin typeface="微软雅黑" pitchFamily="34" charset="-122"/>
                <a:ea typeface="微软雅黑" pitchFamily="34" charset="-122"/>
              </a:rPr>
              <a:t>，全球联接总数达到</a:t>
            </a:r>
            <a:r>
              <a:rPr lang="en-US" altLang="zh-CN" b="1" dirty="0">
                <a:solidFill>
                  <a:srgbClr val="0070C0"/>
                </a:solidFill>
                <a:latin typeface="微软雅黑" pitchFamily="34" charset="-122"/>
                <a:ea typeface="微软雅黑" pitchFamily="34" charset="-122"/>
              </a:rPr>
              <a:t>1000</a:t>
            </a:r>
            <a:r>
              <a:rPr lang="zh-CN" altLang="en-US" b="1" dirty="0">
                <a:solidFill>
                  <a:srgbClr val="0070C0"/>
                </a:solidFill>
                <a:latin typeface="微软雅黑" pitchFamily="34" charset="-122"/>
                <a:ea typeface="微软雅黑" pitchFamily="34" charset="-122"/>
              </a:rPr>
              <a:t>亿</a:t>
            </a:r>
            <a:r>
              <a:rPr lang="zh-CN" altLang="en-US" dirty="0">
                <a:latin typeface="微软雅黑" pitchFamily="34" charset="-122"/>
                <a:ea typeface="微软雅黑" pitchFamily="34" charset="-122"/>
              </a:rPr>
              <a:t>，并基于此创造</a:t>
            </a:r>
            <a:r>
              <a:rPr lang="en-US" altLang="zh-CN" b="1" dirty="0">
                <a:solidFill>
                  <a:srgbClr val="0070C0"/>
                </a:solidFill>
                <a:latin typeface="微软雅黑" pitchFamily="34" charset="-122"/>
                <a:ea typeface="微软雅黑" pitchFamily="34" charset="-122"/>
              </a:rPr>
              <a:t>23</a:t>
            </a:r>
            <a:r>
              <a:rPr lang="zh-CN" altLang="en-US" b="1" dirty="0">
                <a:solidFill>
                  <a:srgbClr val="0070C0"/>
                </a:solidFill>
                <a:latin typeface="微软雅黑" pitchFamily="34" charset="-122"/>
                <a:ea typeface="微软雅黑" pitchFamily="34" charset="-122"/>
              </a:rPr>
              <a:t>万亿</a:t>
            </a:r>
            <a:r>
              <a:rPr lang="zh-CN" altLang="en-US" dirty="0">
                <a:latin typeface="微软雅黑" pitchFamily="34" charset="-122"/>
                <a:ea typeface="微软雅黑" pitchFamily="34" charset="-122"/>
              </a:rPr>
              <a:t>美金的产业价值。</a:t>
            </a:r>
          </a:p>
        </p:txBody>
      </p:sp>
    </p:spTree>
    <p:extLst>
      <p:ext uri="{BB962C8B-B14F-4D97-AF65-F5344CB8AC3E}">
        <p14:creationId xmlns:p14="http://schemas.microsoft.com/office/powerpoint/2010/main" val="1419888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课程先导问题</a:t>
            </a:r>
          </a:p>
        </p:txBody>
      </p:sp>
      <p:sp>
        <p:nvSpPr>
          <p:cNvPr id="3" name="内容占位符 2"/>
          <p:cNvSpPr>
            <a:spLocks noGrp="1"/>
          </p:cNvSpPr>
          <p:nvPr>
            <p:ph idx="1"/>
          </p:nvPr>
        </p:nvSpPr>
        <p:spPr/>
        <p:txBody>
          <a:bodyPr/>
          <a:lstStyle/>
          <a:p>
            <a:endParaRPr lang="en-US" altLang="zh-CN" dirty="0" smtClean="0"/>
          </a:p>
          <a:p>
            <a:pPr>
              <a:buNone/>
            </a:pPr>
            <a:r>
              <a:rPr lang="en-US" altLang="zh-CN" dirty="0" smtClean="0"/>
              <a:t> </a:t>
            </a:r>
          </a:p>
          <a:p>
            <a:pPr algn="ctr">
              <a:buNone/>
            </a:pPr>
            <a:r>
              <a:rPr lang="zh-CN" altLang="en-US" sz="3200" dirty="0" smtClean="0">
                <a:latin typeface="华文琥珀" pitchFamily="2" charset="-122"/>
                <a:ea typeface="华文琥珀" pitchFamily="2" charset="-122"/>
              </a:rPr>
              <a:t>在座的哪位同学不用手机上网？</a:t>
            </a:r>
            <a:endParaRPr lang="zh-CN" altLang="en-US" sz="3200" dirty="0">
              <a:latin typeface="华文琥珀" pitchFamily="2" charset="-122"/>
              <a:ea typeface="华文琥珀" pitchFamily="2" charset="-122"/>
            </a:endParaRPr>
          </a:p>
        </p:txBody>
      </p:sp>
    </p:spTree>
    <p:extLst>
      <p:ext uri="{BB962C8B-B14F-4D97-AF65-F5344CB8AC3E}">
        <p14:creationId xmlns:p14="http://schemas.microsoft.com/office/powerpoint/2010/main" val="1252397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anose="020B0503020204020204" pitchFamily="34" charset="-122"/>
                <a:ea typeface="微软雅黑" panose="020B0503020204020204" pitchFamily="34" charset="-122"/>
              </a:rPr>
              <a:t>关于互联网</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数字中台（</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154658" y="1290280"/>
            <a:ext cx="7331248" cy="5339362"/>
          </a:xfrm>
          <a:prstGeom prst="rect">
            <a:avLst/>
          </a:prstGeom>
        </p:spPr>
      </p:pic>
    </p:spTree>
    <p:extLst>
      <p:ext uri="{BB962C8B-B14F-4D97-AF65-F5344CB8AC3E}">
        <p14:creationId xmlns:p14="http://schemas.microsoft.com/office/powerpoint/2010/main" val="25317251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anose="020B0503020204020204" pitchFamily="34" charset="-122"/>
                <a:ea typeface="微软雅黑" panose="020B0503020204020204" pitchFamily="34" charset="-122"/>
              </a:rPr>
              <a:t>关于互联网</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数字中台（</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062295" y="1290281"/>
            <a:ext cx="7248682" cy="5316436"/>
          </a:xfrm>
          <a:prstGeom prst="rect">
            <a:avLst/>
          </a:prstGeom>
        </p:spPr>
      </p:pic>
    </p:spTree>
    <p:extLst>
      <p:ext uri="{BB962C8B-B14F-4D97-AF65-F5344CB8AC3E}">
        <p14:creationId xmlns:p14="http://schemas.microsoft.com/office/powerpoint/2010/main" val="41460368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anose="020B0503020204020204" pitchFamily="34" charset="-122"/>
                <a:ea typeface="微软雅黑" panose="020B0503020204020204" pitchFamily="34" charset="-122"/>
              </a:rPr>
              <a:t>关于互联网</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数字中台（</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093191" y="1290280"/>
            <a:ext cx="7310721" cy="5349715"/>
          </a:xfrm>
          <a:prstGeom prst="rect">
            <a:avLst/>
          </a:prstGeom>
        </p:spPr>
      </p:pic>
    </p:spTree>
    <p:extLst>
      <p:ext uri="{BB962C8B-B14F-4D97-AF65-F5344CB8AC3E}">
        <p14:creationId xmlns:p14="http://schemas.microsoft.com/office/powerpoint/2010/main" val="16771563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2744" y="390472"/>
            <a:ext cx="10369184" cy="922115"/>
          </a:xfrm>
        </p:spPr>
        <p:txBody>
          <a:bodyPr>
            <a:normAutofit/>
          </a:bodyPr>
          <a:lstStyle/>
          <a:p>
            <a:r>
              <a:rPr lang="zh-CN" altLang="en-US" sz="2000" b="1" dirty="0"/>
              <a:t>关于移动互联网</a:t>
            </a:r>
            <a:r>
              <a:rPr lang="en-US" altLang="zh-CN" sz="2000" b="1" dirty="0"/>
              <a:t>-</a:t>
            </a:r>
            <a:r>
              <a:rPr lang="zh-CN" altLang="en-US" sz="2000" b="1" dirty="0"/>
              <a:t>物联网与数字孪生</a:t>
            </a:r>
            <a:r>
              <a:rPr lang="zh-CN" altLang="en-US" sz="1400" b="1" dirty="0">
                <a:latin typeface="华文琥珀" pitchFamily="2" charset="-122"/>
                <a:ea typeface="华文琥珀" pitchFamily="2" charset="-122"/>
              </a:rPr>
              <a:t> </a:t>
            </a:r>
            <a:r>
              <a:rPr lang="en-US" altLang="zh-CN" sz="1400" dirty="0"/>
              <a:t>Digital Twin Under Mobile Internet </a:t>
            </a:r>
            <a:br>
              <a:rPr lang="en-US" altLang="zh-CN" sz="1400" dirty="0"/>
            </a:br>
            <a:endParaRPr lang="zh-CN" altLang="en-US" sz="1400" b="0" dirty="0"/>
          </a:p>
        </p:txBody>
      </p:sp>
      <p:sp>
        <p:nvSpPr>
          <p:cNvPr id="4" name="内容占位符 3"/>
          <p:cNvSpPr>
            <a:spLocks noGrp="1"/>
          </p:cNvSpPr>
          <p:nvPr>
            <p:ph idx="1"/>
          </p:nvPr>
        </p:nvSpPr>
        <p:spPr>
          <a:xfrm>
            <a:off x="365760" y="1116042"/>
            <a:ext cx="11451101" cy="792088"/>
          </a:xfrm>
        </p:spPr>
        <p:txBody>
          <a:bodyPr>
            <a:normAutofit lnSpcReduction="10000"/>
          </a:bodyPr>
          <a:lstStyle/>
          <a:p>
            <a:r>
              <a:rPr lang="zh-CN" altLang="en-US" sz="1800" dirty="0"/>
              <a:t>移动</a:t>
            </a:r>
            <a:r>
              <a:rPr lang="zh-CN" altLang="en-US" sz="1800" dirty="0" smtClean="0"/>
              <a:t>互联环境</a:t>
            </a:r>
            <a:r>
              <a:rPr lang="zh-CN" altLang="en-US" sz="1800" dirty="0"/>
              <a:t>下</a:t>
            </a:r>
            <a:r>
              <a:rPr lang="zh-CN" altLang="en-US" sz="1800" dirty="0" smtClean="0"/>
              <a:t>的工业互联网与柔性制造</a:t>
            </a:r>
            <a:endParaRPr lang="en-US" altLang="zh-CN" sz="1800" dirty="0" smtClean="0"/>
          </a:p>
          <a:p>
            <a:pPr lvl="1"/>
            <a:r>
              <a:rPr lang="zh-CN" altLang="en-US" sz="1600" dirty="0" smtClean="0"/>
              <a:t>定制化的电商服务</a:t>
            </a:r>
            <a:endParaRPr lang="en-US" altLang="zh-CN" sz="1800" dirty="0"/>
          </a:p>
          <a:p>
            <a:pPr marL="0" indent="0">
              <a:buNone/>
            </a:pPr>
            <a:endParaRPr lang="en-US" altLang="zh-CN" sz="1800" dirty="0"/>
          </a:p>
          <a:p>
            <a:pPr marL="0" indent="0">
              <a:buNone/>
            </a:pPr>
            <a:endParaRPr lang="zh-CN" altLang="en-US" sz="1800" dirty="0"/>
          </a:p>
        </p:txBody>
      </p:sp>
      <p:pic>
        <p:nvPicPr>
          <p:cNvPr id="1028" name="Picture 4"/>
          <p:cNvPicPr>
            <a:picLocks noChangeAspect="1" noChangeArrowheads="1"/>
          </p:cNvPicPr>
          <p:nvPr/>
        </p:nvPicPr>
        <p:blipFill>
          <a:blip r:embed="rId2" cstate="print"/>
          <a:srcRect/>
          <a:stretch>
            <a:fillRect/>
          </a:stretch>
        </p:blipFill>
        <p:spPr bwMode="auto">
          <a:xfrm>
            <a:off x="1703513" y="1844825"/>
            <a:ext cx="4054017" cy="4652239"/>
          </a:xfrm>
          <a:prstGeom prst="rect">
            <a:avLst/>
          </a:prstGeom>
          <a:noFill/>
          <a:ln w="9525">
            <a:noFill/>
            <a:miter lim="800000"/>
            <a:headEnd/>
            <a:tailEnd/>
          </a:ln>
        </p:spPr>
      </p:pic>
      <p:sp>
        <p:nvSpPr>
          <p:cNvPr id="5" name="右箭头 4"/>
          <p:cNvSpPr/>
          <p:nvPr/>
        </p:nvSpPr>
        <p:spPr>
          <a:xfrm>
            <a:off x="5159896" y="4077072"/>
            <a:ext cx="122413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5087888" y="3501009"/>
            <a:ext cx="1224136" cy="646331"/>
          </a:xfrm>
          <a:prstGeom prst="rect">
            <a:avLst/>
          </a:prstGeom>
          <a:noFill/>
        </p:spPr>
        <p:txBody>
          <a:bodyPr wrap="square" rtlCol="0">
            <a:spAutoFit/>
          </a:bodyPr>
          <a:lstStyle/>
          <a:p>
            <a:r>
              <a:rPr lang="zh-CN" altLang="en-US" b="1" dirty="0">
                <a:latin typeface="微软雅黑" pitchFamily="34" charset="-122"/>
                <a:ea typeface="微软雅黑" pitchFamily="34" charset="-122"/>
              </a:rPr>
              <a:t>柔性制造</a:t>
            </a:r>
            <a:r>
              <a:rPr lang="zh-CN" altLang="en-US" dirty="0">
                <a:latin typeface="微软雅黑" pitchFamily="34" charset="-122"/>
                <a:ea typeface="微软雅黑" pitchFamily="34" charset="-122"/>
              </a:rPr>
              <a:t>（</a:t>
            </a:r>
            <a:r>
              <a:rPr lang="zh-CN" altLang="en-US" b="1" dirty="0">
                <a:latin typeface="微软雅黑" pitchFamily="34" charset="-122"/>
                <a:ea typeface="微软雅黑" pitchFamily="34" charset="-122"/>
              </a:rPr>
              <a:t>嘻哈帽</a:t>
            </a:r>
            <a:r>
              <a:rPr lang="zh-CN" altLang="en-US" dirty="0">
                <a:latin typeface="微软雅黑" pitchFamily="34" charset="-122"/>
                <a:ea typeface="微软雅黑" pitchFamily="34" charset="-122"/>
              </a:rPr>
              <a:t>）</a:t>
            </a:r>
          </a:p>
        </p:txBody>
      </p:sp>
      <p:pic>
        <p:nvPicPr>
          <p:cNvPr id="4098" name="Picture 2"/>
          <p:cNvPicPr>
            <a:picLocks noChangeAspect="1" noChangeArrowheads="1"/>
          </p:cNvPicPr>
          <p:nvPr/>
        </p:nvPicPr>
        <p:blipFill>
          <a:blip r:embed="rId3" cstate="print"/>
          <a:srcRect/>
          <a:stretch>
            <a:fillRect/>
          </a:stretch>
        </p:blipFill>
        <p:spPr bwMode="auto">
          <a:xfrm>
            <a:off x="6716856" y="1052737"/>
            <a:ext cx="3843640" cy="1366391"/>
          </a:xfrm>
          <a:prstGeom prst="rect">
            <a:avLst/>
          </a:prstGeom>
          <a:noFill/>
          <a:ln w="9525">
            <a:noFill/>
            <a:miter lim="800000"/>
            <a:headEnd/>
            <a:tailEnd/>
          </a:ln>
        </p:spPr>
      </p:pic>
      <p:pic>
        <p:nvPicPr>
          <p:cNvPr id="4100" name="Picture 4" descr="https://timgsa.baidu.com/timg?image&amp;quality=80&amp;size=b9999_10000&amp;sec=1553402719604&amp;di=e4104d2e5634d12307a08ff452ccdbf6&amp;imgtype=0&amp;src=http%3A%2F%2Fimgsa.baidu.com%2Fexp%2Fw%3D500%2Fsign%3De3e32fc347a7d933bfa8e4739d4ad194%2Fdbb44aed2e738bd45f4ca7e6a48b87d6267ff9fc.jpg"/>
          <p:cNvPicPr>
            <a:picLocks noChangeAspect="1" noChangeArrowheads="1"/>
          </p:cNvPicPr>
          <p:nvPr/>
        </p:nvPicPr>
        <p:blipFill>
          <a:blip r:embed="rId4" cstate="print"/>
          <a:srcRect/>
          <a:stretch>
            <a:fillRect/>
          </a:stretch>
        </p:blipFill>
        <p:spPr bwMode="auto">
          <a:xfrm>
            <a:off x="6384032" y="5661248"/>
            <a:ext cx="1606432" cy="864096"/>
          </a:xfrm>
          <a:prstGeom prst="rect">
            <a:avLst/>
          </a:prstGeom>
          <a:noFill/>
        </p:spPr>
      </p:pic>
      <p:pic>
        <p:nvPicPr>
          <p:cNvPr id="4102" name="Picture 6" descr="https://timgsa.baidu.com/timg?image&amp;quality=80&amp;size=b9999_10000&amp;sec=1553402846701&amp;di=6278137074a07448821b19ddd84d80f6&amp;imgtype=0&amp;src=http%3A%2F%2Ffile07.zk71.com%2FFile%2FCorpProductImages%2F2014%2F04%2F17%2F0_guanlixitong_1060_20140417153638.jpg"/>
          <p:cNvPicPr>
            <a:picLocks noChangeAspect="1" noChangeArrowheads="1"/>
          </p:cNvPicPr>
          <p:nvPr/>
        </p:nvPicPr>
        <p:blipFill>
          <a:blip r:embed="rId5" cstate="print"/>
          <a:srcRect/>
          <a:stretch>
            <a:fillRect/>
          </a:stretch>
        </p:blipFill>
        <p:spPr bwMode="auto">
          <a:xfrm>
            <a:off x="8904313" y="5445224"/>
            <a:ext cx="1707615" cy="1127026"/>
          </a:xfrm>
          <a:prstGeom prst="rect">
            <a:avLst/>
          </a:prstGeom>
          <a:noFill/>
        </p:spPr>
      </p:pic>
      <p:sp>
        <p:nvSpPr>
          <p:cNvPr id="10" name="右箭头 9"/>
          <p:cNvSpPr/>
          <p:nvPr/>
        </p:nvSpPr>
        <p:spPr>
          <a:xfrm>
            <a:off x="8112224" y="6021288"/>
            <a:ext cx="720080" cy="216024"/>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04" name="Picture 8" descr="https://timgsa.baidu.com/timg?image&amp;quality=80&amp;size=b9999_10000&amp;sec=1553402996044&amp;di=c063eb90dc77451e77f631000b2a4f30&amp;imgtype=0&amp;src=http%3A%2F%2Fimg1.windmsn.com%2Fc%2F3%2F361%2F36125%2F3612585.jpg"/>
          <p:cNvPicPr>
            <a:picLocks noChangeAspect="1" noChangeArrowheads="1"/>
          </p:cNvPicPr>
          <p:nvPr/>
        </p:nvPicPr>
        <p:blipFill>
          <a:blip r:embed="rId6" cstate="print"/>
          <a:srcRect/>
          <a:stretch>
            <a:fillRect/>
          </a:stretch>
        </p:blipFill>
        <p:spPr bwMode="auto">
          <a:xfrm>
            <a:off x="6638586" y="2924945"/>
            <a:ext cx="1545646" cy="2543447"/>
          </a:xfrm>
          <a:prstGeom prst="rect">
            <a:avLst/>
          </a:prstGeom>
          <a:noFill/>
        </p:spPr>
      </p:pic>
      <p:sp>
        <p:nvSpPr>
          <p:cNvPr id="12" name="直角上箭头 11"/>
          <p:cNvSpPr/>
          <p:nvPr/>
        </p:nvSpPr>
        <p:spPr>
          <a:xfrm rot="16200000">
            <a:off x="8760297" y="4437113"/>
            <a:ext cx="540060" cy="1404156"/>
          </a:xfrm>
          <a:prstGeom prst="ben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4"/>
          <p:cNvPicPr>
            <a:picLocks noChangeAspect="1"/>
          </p:cNvPicPr>
          <p:nvPr/>
        </p:nvPicPr>
        <p:blipFill>
          <a:blip r:embed="rId7" cstate="print"/>
          <a:srcRect/>
          <a:stretch>
            <a:fillRect/>
          </a:stretch>
        </p:blipFill>
        <p:spPr bwMode="auto">
          <a:xfrm>
            <a:off x="8162966" y="2893045"/>
            <a:ext cx="2418342" cy="1276764"/>
          </a:xfrm>
          <a:prstGeom prst="rect">
            <a:avLst/>
          </a:prstGeom>
          <a:noFill/>
          <a:ln w="9525">
            <a:noFill/>
            <a:miter lim="800000"/>
            <a:headEnd/>
            <a:tailEnd/>
          </a:ln>
        </p:spPr>
      </p:pic>
      <p:sp>
        <p:nvSpPr>
          <p:cNvPr id="14" name="直角上箭头 13"/>
          <p:cNvSpPr/>
          <p:nvPr/>
        </p:nvSpPr>
        <p:spPr>
          <a:xfrm>
            <a:off x="8328248" y="4221088"/>
            <a:ext cx="1440160" cy="504056"/>
          </a:xfrm>
          <a:prstGeom prst="ben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上箭头 14"/>
          <p:cNvSpPr/>
          <p:nvPr/>
        </p:nvSpPr>
        <p:spPr>
          <a:xfrm>
            <a:off x="9264352" y="2492896"/>
            <a:ext cx="288032" cy="360040"/>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384032" y="836712"/>
            <a:ext cx="4283968" cy="58326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0773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b="1" dirty="0"/>
              <a:t>关于移动互联网</a:t>
            </a:r>
            <a:r>
              <a:rPr lang="en-US" altLang="zh-CN" sz="2000" b="1" dirty="0" smtClean="0"/>
              <a:t>-</a:t>
            </a:r>
            <a:r>
              <a:rPr lang="zh-CN" altLang="en-US" sz="2000" b="1" dirty="0" smtClean="0"/>
              <a:t>工业互联网与柔性制造</a:t>
            </a:r>
            <a:r>
              <a:rPr lang="en-US" altLang="zh-CN" sz="2000" b="1" dirty="0" smtClean="0"/>
              <a:t>(1)</a:t>
            </a:r>
            <a:endParaRPr lang="zh-CN" altLang="en-US" sz="1400" b="1" dirty="0"/>
          </a:p>
        </p:txBody>
      </p:sp>
      <p:sp>
        <p:nvSpPr>
          <p:cNvPr id="4" name="内容占位符 3"/>
          <p:cNvSpPr>
            <a:spLocks noGrp="1"/>
          </p:cNvSpPr>
          <p:nvPr>
            <p:ph idx="1"/>
          </p:nvPr>
        </p:nvSpPr>
        <p:spPr>
          <a:xfrm>
            <a:off x="838200" y="1294645"/>
            <a:ext cx="9136849" cy="1336411"/>
          </a:xfrm>
        </p:spPr>
        <p:txBody>
          <a:bodyPr>
            <a:normAutofit/>
          </a:bodyPr>
          <a:lstStyle/>
          <a:p>
            <a:r>
              <a:rPr lang="zh-CN" altLang="en-US" sz="1800" dirty="0"/>
              <a:t>移动</a:t>
            </a:r>
            <a:r>
              <a:rPr lang="zh-CN" altLang="en-US" sz="1800" dirty="0" smtClean="0"/>
              <a:t>互联环境</a:t>
            </a:r>
            <a:r>
              <a:rPr lang="zh-CN" altLang="en-US" sz="1800" dirty="0"/>
              <a:t>下</a:t>
            </a:r>
            <a:r>
              <a:rPr lang="zh-CN" altLang="en-US" sz="1800" dirty="0" smtClean="0"/>
              <a:t>的工业互联网与柔性制造</a:t>
            </a:r>
            <a:endParaRPr lang="en-US" altLang="zh-CN" sz="1800" dirty="0" smtClean="0"/>
          </a:p>
          <a:p>
            <a:pPr lvl="1">
              <a:spcBef>
                <a:spcPts val="1200"/>
              </a:spcBef>
            </a:pPr>
            <a:r>
              <a:rPr lang="zh-CN" altLang="en-US" dirty="0" smtClean="0"/>
              <a:t>智慧物流：货到人的拣选模式</a:t>
            </a:r>
            <a:endParaRPr lang="en-US" altLang="zh-CN" dirty="0"/>
          </a:p>
        </p:txBody>
      </p:sp>
      <p:sp>
        <p:nvSpPr>
          <p:cNvPr id="3" name="AutoShape 2" descr="https://www.geekplus.com/wp-content/uploads/2020/03/%E6%B8%B2%E6%9F%93%E5%9B%BE-1.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stretch>
            <a:fillRect/>
          </a:stretch>
        </p:blipFill>
        <p:spPr>
          <a:xfrm>
            <a:off x="3341017" y="2424022"/>
            <a:ext cx="8819650" cy="3674853"/>
          </a:xfrm>
          <a:prstGeom prst="rect">
            <a:avLst/>
          </a:prstGeom>
        </p:spPr>
      </p:pic>
      <p:pic>
        <p:nvPicPr>
          <p:cNvPr id="6" name="图片 5"/>
          <p:cNvPicPr>
            <a:picLocks noChangeAspect="1"/>
          </p:cNvPicPr>
          <p:nvPr/>
        </p:nvPicPr>
        <p:blipFill>
          <a:blip r:embed="rId3"/>
          <a:stretch>
            <a:fillRect/>
          </a:stretch>
        </p:blipFill>
        <p:spPr>
          <a:xfrm>
            <a:off x="0" y="4968815"/>
            <a:ext cx="3341017" cy="1889185"/>
          </a:xfrm>
          <a:prstGeom prst="rect">
            <a:avLst/>
          </a:prstGeom>
        </p:spPr>
      </p:pic>
    </p:spTree>
    <p:extLst>
      <p:ext uri="{BB962C8B-B14F-4D97-AF65-F5344CB8AC3E}">
        <p14:creationId xmlns:p14="http://schemas.microsoft.com/office/powerpoint/2010/main" val="37945563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59"/>
          <p:cNvSpPr>
            <a:spLocks noGrp="1"/>
          </p:cNvSpPr>
          <p:nvPr>
            <p:ph type="title"/>
            <p:custDataLst>
              <p:tags r:id="rId2"/>
            </p:custDataLst>
          </p:nvPr>
        </p:nvSpPr>
        <p:spPr/>
        <p:txBody>
          <a:bodyPr>
            <a:noAutofit/>
          </a:bodyPr>
          <a:lstStyle/>
          <a:p>
            <a:r>
              <a:rPr lang="zh-CN" altLang="en-US" b="1" dirty="0">
                <a:latin typeface="微软雅黑" panose="020B0503020204020204" pitchFamily="34" charset="-122"/>
                <a:ea typeface="微软雅黑" panose="020B0503020204020204" pitchFamily="34" charset="-122"/>
              </a:rPr>
              <a:t>关于移动互联网</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工业互联网与柔性制造</a:t>
            </a:r>
            <a:r>
              <a:rPr lang="en-US" altLang="zh-CN" b="1" dirty="0" smtClean="0">
                <a:latin typeface="微软雅黑" panose="020B0503020204020204" pitchFamily="34" charset="-122"/>
                <a:ea typeface="微软雅黑" panose="020B0503020204020204" pitchFamily="34" charset="-122"/>
              </a:rPr>
              <a:t>(2)</a:t>
            </a:r>
            <a:endParaRPr lang="en-US" altLang="zh-CN" b="1" dirty="0">
              <a:latin typeface="微软雅黑" panose="020B0503020204020204" pitchFamily="34" charset="-122"/>
              <a:ea typeface="微软雅黑" panose="020B0503020204020204" pitchFamily="34" charset="-122"/>
              <a:cs typeface="+mn-ea"/>
              <a:sym typeface="+mn-lt"/>
            </a:endParaRPr>
          </a:p>
        </p:txBody>
      </p:sp>
      <p:pic>
        <p:nvPicPr>
          <p:cNvPr id="143" name="GEEK+">
            <a:hlinkClick r:id="" action="ppaction://media"/>
            <a:extLst>
              <a:ext uri="{FF2B5EF4-FFF2-40B4-BE49-F238E27FC236}">
                <a16:creationId xmlns:a16="http://schemas.microsoft.com/office/drawing/2014/main" id="{05F52367-AC90-4F04-A1E0-66BBA99E4A3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09295" y="2218005"/>
            <a:ext cx="5220354" cy="2936514"/>
          </a:xfrm>
          <a:prstGeom prst="rect">
            <a:avLst/>
          </a:prstGeom>
        </p:spPr>
      </p:pic>
      <p:pic>
        <p:nvPicPr>
          <p:cNvPr id="35" name="nike video">
            <a:hlinkClick r:id="" action="ppaction://media"/>
            <a:extLst>
              <a:ext uri="{FF2B5EF4-FFF2-40B4-BE49-F238E27FC236}">
                <a16:creationId xmlns:a16="http://schemas.microsoft.com/office/drawing/2014/main" id="{6557D6BE-BB67-4F0D-B67F-2B2CC16A048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002571" y="2218005"/>
            <a:ext cx="5220470" cy="2936514"/>
          </a:xfrm>
          <a:prstGeom prst="rect">
            <a:avLst/>
          </a:prstGeom>
        </p:spPr>
      </p:pic>
      <p:sp>
        <p:nvSpPr>
          <p:cNvPr id="147" name="矩形 146">
            <a:extLst>
              <a:ext uri="{FF2B5EF4-FFF2-40B4-BE49-F238E27FC236}">
                <a16:creationId xmlns:a16="http://schemas.microsoft.com/office/drawing/2014/main" id="{B06F81D5-6540-4B6F-AE17-68E22EA3237E}"/>
              </a:ext>
            </a:extLst>
          </p:cNvPr>
          <p:cNvSpPr/>
          <p:nvPr/>
        </p:nvSpPr>
        <p:spPr>
          <a:xfrm>
            <a:off x="509295" y="5361888"/>
            <a:ext cx="11152822" cy="1200329"/>
          </a:xfrm>
          <a:prstGeom prst="rect">
            <a:avLst/>
          </a:prstGeom>
        </p:spPr>
        <p:txBody>
          <a:bodyPr wrap="square">
            <a:spAutoFit/>
          </a:bodyPr>
          <a:lstStyle/>
          <a:p>
            <a:r>
              <a:rPr lang="en-US" altLang="zh-CN" sz="1800" b="1" kern="0" dirty="0">
                <a:latin typeface="方正粗黑宋简体" panose="02000000000000000000" pitchFamily="2" charset="-122"/>
                <a:ea typeface="方正粗黑宋简体" panose="02000000000000000000" pitchFamily="2" charset="-122"/>
                <a:cs typeface="+mn-ea"/>
                <a:sym typeface="+mn-lt"/>
              </a:rPr>
              <a:t>Milestone: </a:t>
            </a:r>
            <a:r>
              <a:rPr lang="en-US" altLang="zh-CN" sz="1800" kern="0" dirty="0" smtClean="0">
                <a:latin typeface="方正粗黑宋简体" panose="02000000000000000000" pitchFamily="2" charset="-122"/>
                <a:ea typeface="方正粗黑宋简体" panose="02000000000000000000" pitchFamily="2" charset="-122"/>
                <a:cs typeface="+mn-ea"/>
                <a:sym typeface="+mn-lt"/>
              </a:rPr>
              <a:t>2019 </a:t>
            </a:r>
            <a:r>
              <a:rPr lang="zh-CN" altLang="en-US" sz="1800" kern="0" dirty="0" smtClean="0">
                <a:latin typeface="方正粗黑宋简体" panose="02000000000000000000" pitchFamily="2" charset="-122"/>
                <a:ea typeface="方正粗黑宋简体" panose="02000000000000000000" pitchFamily="2" charset="-122"/>
                <a:cs typeface="+mn-ea"/>
                <a:sym typeface="+mn-lt"/>
              </a:rPr>
              <a:t>年 双十</a:t>
            </a:r>
            <a:r>
              <a:rPr lang="zh-CN" altLang="en-US" sz="1800" kern="0" dirty="0">
                <a:latin typeface="方正粗黑宋简体" panose="02000000000000000000" pitchFamily="2" charset="-122"/>
                <a:ea typeface="方正粗黑宋简体" panose="02000000000000000000" pitchFamily="2" charset="-122"/>
                <a:cs typeface="+mn-ea"/>
                <a:sym typeface="+mn-lt"/>
              </a:rPr>
              <a:t>一，单仓发货能力超</a:t>
            </a:r>
            <a:r>
              <a:rPr lang="en-US" altLang="zh-CN" sz="1800" kern="0" dirty="0">
                <a:latin typeface="方正粗黑宋简体" panose="02000000000000000000" pitchFamily="2" charset="-122"/>
                <a:ea typeface="方正粗黑宋简体" panose="02000000000000000000" pitchFamily="2" charset="-122"/>
                <a:cs typeface="+mn-ea"/>
                <a:sym typeface="+mn-lt"/>
              </a:rPr>
              <a:t>100w</a:t>
            </a:r>
            <a:r>
              <a:rPr lang="zh-CN" altLang="en-US" sz="1800" kern="0" dirty="0">
                <a:latin typeface="方正粗黑宋简体" panose="02000000000000000000" pitchFamily="2" charset="-122"/>
                <a:ea typeface="方正粗黑宋简体" panose="02000000000000000000" pitchFamily="2" charset="-122"/>
                <a:cs typeface="+mn-ea"/>
                <a:sym typeface="+mn-lt"/>
              </a:rPr>
              <a:t>单，零中断，零事故，准确率高达</a:t>
            </a:r>
            <a:r>
              <a:rPr lang="en-US" altLang="zh-CN" sz="1800" kern="0" dirty="0">
                <a:latin typeface="方正粗黑宋简体" panose="02000000000000000000" pitchFamily="2" charset="-122"/>
                <a:ea typeface="方正粗黑宋简体" panose="02000000000000000000" pitchFamily="2" charset="-122"/>
                <a:cs typeface="+mn-ea"/>
                <a:sym typeface="+mn-lt"/>
              </a:rPr>
              <a:t>99.997%</a:t>
            </a:r>
            <a:r>
              <a:rPr lang="zh-CN" altLang="en-US" sz="1800" kern="0" dirty="0" smtClean="0">
                <a:latin typeface="方正粗黑宋简体" panose="02000000000000000000" pitchFamily="2" charset="-122"/>
                <a:ea typeface="方正粗黑宋简体" panose="02000000000000000000" pitchFamily="2" charset="-122"/>
                <a:cs typeface="+mn-ea"/>
                <a:sym typeface="+mn-lt"/>
              </a:rPr>
              <a:t>。</a:t>
            </a:r>
            <a:endParaRPr lang="en-US" altLang="zh-CN" sz="1800" kern="0" dirty="0" smtClean="0">
              <a:latin typeface="方正粗黑宋简体" panose="02000000000000000000" pitchFamily="2" charset="-122"/>
              <a:ea typeface="方正粗黑宋简体" panose="02000000000000000000" pitchFamily="2" charset="-122"/>
              <a:cs typeface="+mn-ea"/>
              <a:sym typeface="+mn-lt"/>
            </a:endParaRPr>
          </a:p>
          <a:p>
            <a:r>
              <a:rPr lang="en-US" altLang="zh-CN" kern="0" dirty="0" smtClean="0">
                <a:latin typeface="方正粗黑宋简体" panose="02000000000000000000" pitchFamily="2" charset="-122"/>
                <a:ea typeface="方正粗黑宋简体" panose="02000000000000000000" pitchFamily="2" charset="-122"/>
                <a:cs typeface="+mn-ea"/>
                <a:sym typeface="+mn-lt"/>
              </a:rPr>
              <a:t>【2021-2-22</a:t>
            </a:r>
            <a:r>
              <a:rPr lang="zh-CN" altLang="en-US" kern="0" dirty="0" smtClean="0">
                <a:latin typeface="方正粗黑宋简体" panose="02000000000000000000" pitchFamily="2" charset="-122"/>
                <a:ea typeface="方正粗黑宋简体" panose="02000000000000000000" pitchFamily="2" charset="-122"/>
                <a:cs typeface="+mn-ea"/>
                <a:sym typeface="+mn-lt"/>
              </a:rPr>
              <a:t>北京日报</a:t>
            </a:r>
            <a:r>
              <a:rPr lang="en-US" altLang="zh-CN" kern="0" dirty="0" smtClean="0">
                <a:latin typeface="方正粗黑宋简体" panose="02000000000000000000" pitchFamily="2" charset="-122"/>
                <a:ea typeface="方正粗黑宋简体" panose="02000000000000000000" pitchFamily="2" charset="-122"/>
                <a:cs typeface="+mn-ea"/>
                <a:sym typeface="+mn-lt"/>
              </a:rPr>
              <a:t>】</a:t>
            </a:r>
            <a:r>
              <a:rPr lang="zh-CN" altLang="en-US" kern="0" dirty="0" smtClean="0">
                <a:latin typeface="方正粗黑宋简体" panose="02000000000000000000" pitchFamily="2" charset="-122"/>
                <a:ea typeface="方正粗黑宋简体" panose="02000000000000000000" pitchFamily="2" charset="-122"/>
                <a:cs typeface="+mn-ea"/>
                <a:sym typeface="+mn-lt"/>
              </a:rPr>
              <a:t> </a:t>
            </a:r>
            <a:r>
              <a:rPr lang="en-US" altLang="zh-CN" kern="0" dirty="0" smtClean="0">
                <a:latin typeface="方正粗黑宋简体" panose="02000000000000000000" pitchFamily="2" charset="-122"/>
                <a:ea typeface="方正粗黑宋简体" panose="02000000000000000000" pitchFamily="2" charset="-122"/>
                <a:cs typeface="+mn-ea"/>
                <a:sym typeface="+mn-lt"/>
              </a:rPr>
              <a:t>2020</a:t>
            </a:r>
            <a:r>
              <a:rPr lang="zh-CN" altLang="en-US" kern="0" dirty="0" smtClean="0">
                <a:latin typeface="方正粗黑宋简体" panose="02000000000000000000" pitchFamily="2" charset="-122"/>
                <a:ea typeface="方正粗黑宋简体" panose="02000000000000000000" pitchFamily="2" charset="-122"/>
                <a:cs typeface="+mn-ea"/>
                <a:sym typeface="+mn-lt"/>
              </a:rPr>
              <a:t>年双十一，近</a:t>
            </a:r>
            <a:r>
              <a:rPr lang="en-US" altLang="zh-CN" kern="0" dirty="0">
                <a:latin typeface="方正粗黑宋简体" panose="02000000000000000000" pitchFamily="2" charset="-122"/>
                <a:ea typeface="方正粗黑宋简体" panose="02000000000000000000" pitchFamily="2" charset="-122"/>
                <a:cs typeface="+mn-ea"/>
                <a:sym typeface="+mn-lt"/>
              </a:rPr>
              <a:t>5500</a:t>
            </a:r>
            <a:r>
              <a:rPr lang="zh-CN" altLang="en-US" kern="0" dirty="0">
                <a:latin typeface="方正粗黑宋简体" panose="02000000000000000000" pitchFamily="2" charset="-122"/>
                <a:ea typeface="方正粗黑宋简体" panose="02000000000000000000" pitchFamily="2" charset="-122"/>
                <a:cs typeface="+mn-ea"/>
                <a:sym typeface="+mn-lt"/>
              </a:rPr>
              <a:t>台机器人在超过</a:t>
            </a:r>
            <a:r>
              <a:rPr lang="en-US" altLang="zh-CN" kern="0" dirty="0">
                <a:latin typeface="方正粗黑宋简体" panose="02000000000000000000" pitchFamily="2" charset="-122"/>
                <a:ea typeface="方正粗黑宋简体" panose="02000000000000000000" pitchFamily="2" charset="-122"/>
                <a:cs typeface="+mn-ea"/>
                <a:sym typeface="+mn-lt"/>
              </a:rPr>
              <a:t>30</a:t>
            </a:r>
            <a:r>
              <a:rPr lang="zh-CN" altLang="en-US" kern="0" dirty="0">
                <a:latin typeface="方正粗黑宋简体" panose="02000000000000000000" pitchFamily="2" charset="-122"/>
                <a:ea typeface="方正粗黑宋简体" panose="02000000000000000000" pitchFamily="2" charset="-122"/>
                <a:cs typeface="+mn-ea"/>
                <a:sym typeface="+mn-lt"/>
              </a:rPr>
              <a:t>万平方米的智能仓内忙碌，两天完成全部订单发货，总计</a:t>
            </a:r>
            <a:r>
              <a:rPr lang="en-US" altLang="zh-CN" kern="0" dirty="0">
                <a:latin typeface="方正粗黑宋简体" panose="02000000000000000000" pitchFamily="2" charset="-122"/>
                <a:ea typeface="方正粗黑宋简体" panose="02000000000000000000" pitchFamily="2" charset="-122"/>
                <a:cs typeface="+mn-ea"/>
                <a:sym typeface="+mn-lt"/>
              </a:rPr>
              <a:t>1319</a:t>
            </a:r>
            <a:r>
              <a:rPr lang="zh-CN" altLang="en-US" kern="0" dirty="0">
                <a:latin typeface="方正粗黑宋简体" panose="02000000000000000000" pitchFamily="2" charset="-122"/>
                <a:ea typeface="方正粗黑宋简体" panose="02000000000000000000" pitchFamily="2" charset="-122"/>
                <a:cs typeface="+mn-ea"/>
                <a:sym typeface="+mn-lt"/>
              </a:rPr>
              <a:t>万单，发货效率是人工仓的</a:t>
            </a:r>
            <a:r>
              <a:rPr lang="en-US" altLang="zh-CN" kern="0" dirty="0">
                <a:latin typeface="方正粗黑宋简体" panose="02000000000000000000" pitchFamily="2" charset="-122"/>
                <a:ea typeface="方正粗黑宋简体" panose="02000000000000000000" pitchFamily="2" charset="-122"/>
                <a:cs typeface="+mn-ea"/>
                <a:sym typeface="+mn-lt"/>
              </a:rPr>
              <a:t>2</a:t>
            </a:r>
            <a:r>
              <a:rPr lang="zh-CN" altLang="en-US" kern="0" dirty="0">
                <a:latin typeface="方正粗黑宋简体" panose="02000000000000000000" pitchFamily="2" charset="-122"/>
                <a:ea typeface="方正粗黑宋简体" panose="02000000000000000000" pitchFamily="2" charset="-122"/>
                <a:cs typeface="+mn-ea"/>
                <a:sym typeface="+mn-lt"/>
              </a:rPr>
              <a:t>倍</a:t>
            </a:r>
            <a:r>
              <a:rPr lang="en-US" altLang="zh-CN" kern="0" dirty="0" smtClean="0">
                <a:latin typeface="方正粗黑宋简体" panose="02000000000000000000" pitchFamily="2" charset="-122"/>
                <a:ea typeface="方正粗黑宋简体" panose="02000000000000000000" pitchFamily="2" charset="-122"/>
                <a:cs typeface="+mn-ea"/>
                <a:sym typeface="+mn-lt"/>
              </a:rPr>
              <a:t>——</a:t>
            </a:r>
            <a:r>
              <a:rPr lang="zh-CN" altLang="en-US" kern="0" dirty="0" smtClean="0">
                <a:latin typeface="方正粗黑宋简体" panose="02000000000000000000" pitchFamily="2" charset="-122"/>
                <a:ea typeface="方正粗黑宋简体" panose="02000000000000000000" pitchFamily="2" charset="-122"/>
                <a:cs typeface="+mn-ea"/>
                <a:sym typeface="+mn-lt"/>
              </a:rPr>
              <a:t>中关村</a:t>
            </a:r>
            <a:r>
              <a:rPr lang="zh-CN" altLang="en-US" kern="0" dirty="0">
                <a:latin typeface="方正粗黑宋简体" panose="02000000000000000000" pitchFamily="2" charset="-122"/>
                <a:ea typeface="方正粗黑宋简体" panose="02000000000000000000" pitchFamily="2" charset="-122"/>
                <a:cs typeface="+mn-ea"/>
                <a:sym typeface="+mn-lt"/>
              </a:rPr>
              <a:t>科技企业极智嘉机器人创下的全球最大规模机器人仓群作业场景。</a:t>
            </a:r>
            <a:endParaRPr lang="zh-CN" altLang="en-US" sz="1800" kern="0" dirty="0">
              <a:latin typeface="方正粗黑宋简体" panose="02000000000000000000" pitchFamily="2" charset="-122"/>
              <a:ea typeface="方正粗黑宋简体" panose="02000000000000000000" pitchFamily="2" charset="-122"/>
              <a:cs typeface="+mn-ea"/>
              <a:sym typeface="+mn-lt"/>
            </a:endParaRPr>
          </a:p>
        </p:txBody>
      </p:sp>
      <p:sp>
        <p:nvSpPr>
          <p:cNvPr id="6" name="内容占位符 3"/>
          <p:cNvSpPr txBox="1">
            <a:spLocks/>
          </p:cNvSpPr>
          <p:nvPr/>
        </p:nvSpPr>
        <p:spPr>
          <a:xfrm>
            <a:off x="838200" y="1294645"/>
            <a:ext cx="10384841" cy="792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smtClean="0">
                <a:latin typeface="方正粗黑宋简体" panose="02000000000000000000" pitchFamily="2" charset="-122"/>
                <a:ea typeface="方正粗黑宋简体" panose="02000000000000000000" pitchFamily="2" charset="-122"/>
              </a:rPr>
              <a:t>移动互联环境下的工业互联网与柔性制造</a:t>
            </a:r>
            <a:endParaRPr lang="en-US" altLang="zh-CN" sz="1800" dirty="0" smtClean="0">
              <a:latin typeface="方正粗黑宋简体" panose="02000000000000000000" pitchFamily="2" charset="-122"/>
              <a:ea typeface="方正粗黑宋简体" panose="02000000000000000000" pitchFamily="2" charset="-122"/>
            </a:endParaRPr>
          </a:p>
          <a:p>
            <a:pPr lvl="1">
              <a:spcBef>
                <a:spcPts val="1200"/>
              </a:spcBef>
            </a:pPr>
            <a:r>
              <a:rPr lang="zh-CN" altLang="en-US" sz="1800" dirty="0" smtClean="0">
                <a:latin typeface="方正粗黑宋简体" panose="02000000000000000000" pitchFamily="2" charset="-122"/>
                <a:ea typeface="方正粗黑宋简体" panose="02000000000000000000" pitchFamily="2" charset="-122"/>
              </a:rPr>
              <a:t>智慧物流：货到人的拣选模式</a:t>
            </a:r>
            <a:endParaRPr lang="en-US" altLang="zh-CN" sz="1800" dirty="0">
              <a:latin typeface="方正粗黑宋简体" panose="02000000000000000000" pitchFamily="2" charset="-122"/>
              <a:ea typeface="方正粗黑宋简体" panose="02000000000000000000" pitchFamily="2" charset="-122"/>
            </a:endParaRPr>
          </a:p>
        </p:txBody>
      </p:sp>
    </p:spTree>
    <p:custDataLst>
      <p:tags r:id="rId1"/>
    </p:custDataLst>
    <p:extLst>
      <p:ext uri="{BB962C8B-B14F-4D97-AF65-F5344CB8AC3E}">
        <p14:creationId xmlns:p14="http://schemas.microsoft.com/office/powerpoint/2010/main" val="1823129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805" fill="hold"/>
                                        <p:tgtEl>
                                          <p:spTgt spid="143"/>
                                        </p:tgtEl>
                                      </p:cBhvr>
                                    </p:cmd>
                                  </p:childTnLst>
                                </p:cTn>
                              </p:par>
                              <p:par>
                                <p:cTn id="7" presetID="1" presetClass="mediacall" presetSubtype="0" fill="hold" nodeType="withEffect">
                                  <p:stCondLst>
                                    <p:cond delay="0"/>
                                  </p:stCondLst>
                                  <p:childTnLst>
                                    <p:cmd type="call" cmd="playFrom(0.0)">
                                      <p:cBhvr>
                                        <p:cTn id="8" dur="94058"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43"/>
                </p:tgtEl>
              </p:cMediaNode>
            </p:video>
            <p:seq concurrent="1" nextAc="seek">
              <p:cTn id="10" restart="whenNotActive" fill="hold" evtFilter="cancelBubble" nodeType="interactiveSeq">
                <p:stCondLst>
                  <p:cond evt="onClick" delay="0">
                    <p:tgtEl>
                      <p:spTgt spid="14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143"/>
                                        </p:tgtEl>
                                      </p:cBhvr>
                                    </p:cmd>
                                  </p:childTnLst>
                                </p:cTn>
                              </p:par>
                            </p:childTnLst>
                          </p:cTn>
                        </p:par>
                      </p:childTnLst>
                    </p:cTn>
                  </p:par>
                </p:childTnLst>
              </p:cTn>
              <p:nextCondLst>
                <p:cond evt="onClick" delay="0">
                  <p:tgtEl>
                    <p:spTgt spid="143"/>
                  </p:tgtEl>
                </p:cond>
              </p:nextCondLst>
            </p:seq>
            <p:video>
              <p:cMediaNode vol="80000">
                <p:cTn id="15" fill="hold" display="0">
                  <p:stCondLst>
                    <p:cond delay="indefinite"/>
                  </p:stCondLst>
                </p:cTn>
                <p:tgtEl>
                  <p:spTgt spid="35"/>
                </p:tgtEl>
              </p:cMediaNode>
            </p:video>
            <p:seq concurrent="1" nextAc="seek">
              <p:cTn id="16" restart="whenNotActive" fill="hold" evtFilter="cancelBubble" nodeType="interactiveSeq">
                <p:stCondLst>
                  <p:cond evt="onClick" delay="0">
                    <p:tgtEl>
                      <p:spTgt spid="3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关于物联网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物联网与</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端工业应用</a:t>
            </a:r>
            <a:r>
              <a:rPr lang="en-US" altLang="zh-CN" sz="1400" dirty="0"/>
              <a:t/>
            </a:r>
            <a:br>
              <a:rPr lang="en-US" altLang="zh-CN" sz="1400" dirty="0"/>
            </a:br>
            <a:r>
              <a:rPr lang="en-US" altLang="zh-CN" sz="1400" dirty="0"/>
              <a:t/>
            </a:r>
            <a:br>
              <a:rPr lang="en-US" altLang="zh-CN" sz="1400" dirty="0"/>
            </a:br>
            <a:endParaRPr lang="zh-CN" altLang="en-US" sz="1400" dirty="0">
              <a:latin typeface="微软雅黑" pitchFamily="34" charset="-122"/>
              <a:ea typeface="微软雅黑" pitchFamily="34" charset="-122"/>
            </a:endParaRPr>
          </a:p>
        </p:txBody>
      </p:sp>
      <p:sp>
        <p:nvSpPr>
          <p:cNvPr id="4" name="内容占位符 3"/>
          <p:cNvSpPr>
            <a:spLocks noGrp="1"/>
          </p:cNvSpPr>
          <p:nvPr>
            <p:ph idx="1"/>
          </p:nvPr>
        </p:nvSpPr>
        <p:spPr>
          <a:xfrm>
            <a:off x="647113" y="1268760"/>
            <a:ext cx="11120511" cy="548036"/>
          </a:xfrm>
        </p:spPr>
        <p:txBody>
          <a:bodyPr>
            <a:normAutofit fontScale="92500" lnSpcReduction="10000"/>
          </a:bodyPr>
          <a:lstStyle/>
          <a:p>
            <a:r>
              <a:rPr lang="zh-CN" altLang="en-US" sz="2200" b="1" dirty="0">
                <a:latin typeface="微软雅黑" panose="020B0503020204020204" pitchFamily="34" charset="-122"/>
                <a:ea typeface="微软雅黑" panose="020B0503020204020204" pitchFamily="34" charset="-122"/>
              </a:rPr>
              <a:t>物联网与“星巴克”（</a:t>
            </a:r>
            <a:r>
              <a:rPr lang="en-US" altLang="zh-CN" sz="2200" b="1" dirty="0">
                <a:latin typeface="微软雅黑" panose="020B0503020204020204" pitchFamily="34" charset="-122"/>
                <a:ea typeface="微软雅黑" panose="020B0503020204020204" pitchFamily="34" charset="-122"/>
              </a:rPr>
              <a:t>2019</a:t>
            </a:r>
            <a:r>
              <a:rPr lang="zh-CN" altLang="en-US" sz="2200" b="1" dirty="0">
                <a:latin typeface="微软雅黑" panose="020B0503020204020204" pitchFamily="34" charset="-122"/>
                <a:ea typeface="微软雅黑" panose="020B0503020204020204" pitchFamily="34" charset="-122"/>
              </a:rPr>
              <a:t>微软开发者大会发布）</a:t>
            </a:r>
            <a:endParaRPr lang="en-US" altLang="zh-CN" sz="2200" b="1" dirty="0">
              <a:latin typeface="微软雅黑" panose="020B0503020204020204" pitchFamily="34" charset="-122"/>
              <a:ea typeface="微软雅黑" panose="020B0503020204020204" pitchFamily="34" charset="-122"/>
            </a:endParaRPr>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zh-CN" altLang="en-US" sz="1800" b="1" dirty="0"/>
          </a:p>
        </p:txBody>
      </p:sp>
      <p:sp>
        <p:nvSpPr>
          <p:cNvPr id="1026" name="AutoShape 2" descr="https://mmbiz.qpic.cn/mmbiz_jpg/mGnkJhxwmSP2iaBjvKDQKb1TTZsnf2g9pmVWKdp11LevtF44iaFCFKRwhnWFlydeqcXaxbaqXg7O8nHAz8shckFA/640?wx_fmt=jpeg&amp;tp=webp&amp;wxfrom=5&amp;wx_lazy=1&amp;wx_co=1"/>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mmbiz.qpic.cn/mmbiz_jpg/mGnkJhxwmSP2iaBjvKDQKb1TTZsnf2g9pmVWKdp11LevtF44iaFCFKRwhnWFlydeqcXaxbaqXg7O8nHAz8shckFA/640?wx_fmt=jpeg&amp;tp=webp&amp;wxfrom=5&amp;wx_lazy=1&amp;wx_co=1"/>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a:blip r:embed="rId2" cstate="print"/>
          <a:srcRect/>
          <a:stretch>
            <a:fillRect/>
          </a:stretch>
        </p:blipFill>
        <p:spPr bwMode="auto">
          <a:xfrm>
            <a:off x="7680176" y="5229200"/>
            <a:ext cx="2232248" cy="1487048"/>
          </a:xfrm>
          <a:prstGeom prst="rect">
            <a:avLst/>
          </a:prstGeom>
          <a:noFill/>
          <a:ln w="9525">
            <a:noFill/>
            <a:miter lim="800000"/>
            <a:headEnd/>
            <a:tailEnd/>
          </a:ln>
        </p:spPr>
      </p:pic>
      <p:pic>
        <p:nvPicPr>
          <p:cNvPr id="1030" name="Picture 6"/>
          <p:cNvPicPr>
            <a:picLocks noChangeAspect="1" noChangeArrowheads="1"/>
          </p:cNvPicPr>
          <p:nvPr/>
        </p:nvPicPr>
        <p:blipFill>
          <a:blip r:embed="rId3" cstate="print"/>
          <a:srcRect/>
          <a:stretch>
            <a:fillRect/>
          </a:stretch>
        </p:blipFill>
        <p:spPr bwMode="auto">
          <a:xfrm>
            <a:off x="7680176" y="1700809"/>
            <a:ext cx="2227078" cy="1484139"/>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7680177" y="3356992"/>
            <a:ext cx="2208245" cy="1656184"/>
          </a:xfrm>
          <a:prstGeom prst="rect">
            <a:avLst/>
          </a:prstGeom>
          <a:noFill/>
          <a:ln w="9525">
            <a:noFill/>
            <a:miter lim="800000"/>
            <a:headEnd/>
            <a:tailEnd/>
          </a:ln>
        </p:spPr>
      </p:pic>
      <p:sp>
        <p:nvSpPr>
          <p:cNvPr id="24" name="右箭头 23"/>
          <p:cNvSpPr/>
          <p:nvPr/>
        </p:nvSpPr>
        <p:spPr>
          <a:xfrm>
            <a:off x="4511824" y="3933056"/>
            <a:ext cx="288032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右箭头 24"/>
          <p:cNvSpPr/>
          <p:nvPr/>
        </p:nvSpPr>
        <p:spPr>
          <a:xfrm>
            <a:off x="3863752" y="2204864"/>
            <a:ext cx="3672408" cy="7200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圆角右箭头 26"/>
          <p:cNvSpPr/>
          <p:nvPr/>
        </p:nvSpPr>
        <p:spPr>
          <a:xfrm rot="10800000" flipH="1">
            <a:off x="3791744" y="5157192"/>
            <a:ext cx="3816424" cy="720080"/>
          </a:xfrm>
          <a:prstGeom prst="bentArrow">
            <a:avLst>
              <a:gd name="adj1" fmla="val 25000"/>
              <a:gd name="adj2" fmla="val 25000"/>
              <a:gd name="adj3" fmla="val 29430"/>
              <a:gd name="adj4" fmla="val 378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4439816" y="3573016"/>
            <a:ext cx="3312368" cy="369332"/>
          </a:xfrm>
          <a:prstGeom prst="rect">
            <a:avLst/>
          </a:prstGeom>
          <a:noFill/>
        </p:spPr>
        <p:txBody>
          <a:bodyPr wrap="square" rtlCol="0">
            <a:spAutoFit/>
          </a:bodyPr>
          <a:lstStyle/>
          <a:p>
            <a:r>
              <a:rPr lang="zh-CN" altLang="en-US" b="1" dirty="0">
                <a:solidFill>
                  <a:srgbClr val="00B050"/>
                </a:solidFill>
                <a:latin typeface="微软雅黑" pitchFamily="34" charset="-122"/>
                <a:ea typeface="微软雅黑" pitchFamily="34" charset="-122"/>
              </a:rPr>
              <a:t>物联网</a:t>
            </a:r>
            <a:r>
              <a:rPr lang="zh-CN" altLang="en-US" dirty="0">
                <a:latin typeface="微软雅黑" pitchFamily="34" charset="-122"/>
                <a:ea typeface="微软雅黑" pitchFamily="34" charset="-122"/>
              </a:rPr>
              <a:t>，咖啡机的智能化维护</a:t>
            </a:r>
          </a:p>
        </p:txBody>
      </p:sp>
      <p:sp>
        <p:nvSpPr>
          <p:cNvPr id="29" name="TextBox 28"/>
          <p:cNvSpPr txBox="1"/>
          <p:nvPr/>
        </p:nvSpPr>
        <p:spPr>
          <a:xfrm>
            <a:off x="2063552" y="1844824"/>
            <a:ext cx="5256584" cy="369332"/>
          </a:xfrm>
          <a:prstGeom prst="rect">
            <a:avLst/>
          </a:prstGeom>
          <a:noFill/>
        </p:spPr>
        <p:txBody>
          <a:bodyPr wrap="square" rtlCol="0">
            <a:spAutoFit/>
          </a:bodyPr>
          <a:lstStyle/>
          <a:p>
            <a:r>
              <a:rPr lang="zh-CN" altLang="en-US" b="1" dirty="0">
                <a:solidFill>
                  <a:srgbClr val="00B050"/>
                </a:solidFill>
                <a:latin typeface="微软雅黑" pitchFamily="34" charset="-122"/>
                <a:ea typeface="微软雅黑" pitchFamily="34" charset="-122"/>
              </a:rPr>
              <a:t>强化学习</a:t>
            </a:r>
            <a:r>
              <a:rPr lang="zh-CN" altLang="en-US" dirty="0">
                <a:latin typeface="微软雅黑" pitchFamily="34" charset="-122"/>
                <a:ea typeface="微软雅黑" pitchFamily="34" charset="-122"/>
              </a:rPr>
              <a:t>，会员系统记录会员的某些隐形消费偏好</a:t>
            </a:r>
          </a:p>
        </p:txBody>
      </p:sp>
      <p:sp>
        <p:nvSpPr>
          <p:cNvPr id="30" name="TextBox 29"/>
          <p:cNvSpPr txBox="1"/>
          <p:nvPr/>
        </p:nvSpPr>
        <p:spPr>
          <a:xfrm>
            <a:off x="4079776" y="5877272"/>
            <a:ext cx="3231976" cy="369332"/>
          </a:xfrm>
          <a:prstGeom prst="rect">
            <a:avLst/>
          </a:prstGeom>
          <a:noFill/>
        </p:spPr>
        <p:txBody>
          <a:bodyPr wrap="square" rtlCol="0">
            <a:spAutoFit/>
          </a:bodyPr>
          <a:lstStyle/>
          <a:p>
            <a:r>
              <a:rPr lang="zh-CN" altLang="en-US" b="1" dirty="0">
                <a:solidFill>
                  <a:srgbClr val="00B050"/>
                </a:solidFill>
                <a:latin typeface="微软雅黑" pitchFamily="34" charset="-122"/>
                <a:ea typeface="微软雅黑" pitchFamily="34" charset="-122"/>
              </a:rPr>
              <a:t>区块链</a:t>
            </a:r>
            <a:r>
              <a:rPr lang="zh-CN" altLang="en-US" dirty="0">
                <a:latin typeface="微软雅黑" pitchFamily="34" charset="-122"/>
                <a:ea typeface="微软雅黑" pitchFamily="34" charset="-122"/>
              </a:rPr>
              <a:t>，咖啡豆原产地的溯源</a:t>
            </a:r>
          </a:p>
        </p:txBody>
      </p:sp>
      <p:pic>
        <p:nvPicPr>
          <p:cNvPr id="1033" name="Picture 9" descr="https://timgsa.baidu.com/timg?image&amp;quality=80&amp;size=b9999_10000&amp;sec=1557675000137&amp;di=b71449d84b2116ee9dc5b55ef44b4d80&amp;imgtype=0&amp;src=http%3A%2F%2Fimage20.it168.com%2F201702_670x502%2F2798%2F520782e14d5ca88a.png"/>
          <p:cNvPicPr>
            <a:picLocks noChangeAspect="1" noChangeArrowheads="1"/>
          </p:cNvPicPr>
          <p:nvPr/>
        </p:nvPicPr>
        <p:blipFill>
          <a:blip r:embed="rId5" cstate="print"/>
          <a:srcRect/>
          <a:stretch>
            <a:fillRect/>
          </a:stretch>
        </p:blipFill>
        <p:spPr bwMode="auto">
          <a:xfrm>
            <a:off x="1591396" y="3298683"/>
            <a:ext cx="2854675" cy="1631852"/>
          </a:xfrm>
          <a:prstGeom prst="rect">
            <a:avLst/>
          </a:prstGeom>
          <a:noFill/>
        </p:spPr>
      </p:pic>
    </p:spTree>
    <p:extLst>
      <p:ext uri="{BB962C8B-B14F-4D97-AF65-F5344CB8AC3E}">
        <p14:creationId xmlns:p14="http://schemas.microsoft.com/office/powerpoint/2010/main" val="1604091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anose="020B0503020204020204" pitchFamily="34" charset="-122"/>
                <a:ea typeface="微软雅黑" panose="020B0503020204020204" pitchFamily="34" charset="-122"/>
              </a:rPr>
              <a:t>关于互联网</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物联网与</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端消费</a:t>
            </a:r>
          </a:p>
        </p:txBody>
      </p:sp>
      <p:sp>
        <p:nvSpPr>
          <p:cNvPr id="6" name="内容占位符 2"/>
          <p:cNvSpPr>
            <a:spLocks noGrp="1"/>
          </p:cNvSpPr>
          <p:nvPr>
            <p:ph idx="1"/>
          </p:nvPr>
        </p:nvSpPr>
        <p:spPr>
          <a:xfrm>
            <a:off x="563959" y="1290280"/>
            <a:ext cx="11189597" cy="648072"/>
          </a:xfrm>
        </p:spPr>
        <p:txBody>
          <a:bodyPr>
            <a:normAutofit/>
          </a:bodyPr>
          <a:lstStyle/>
          <a:p>
            <a:r>
              <a:rPr lang="zh-CN" altLang="en-US" sz="2000" b="1" dirty="0" smtClean="0">
                <a:latin typeface="微软雅黑" panose="020B0503020204020204" pitchFamily="34" charset="-122"/>
                <a:ea typeface="微软雅黑" panose="020B0503020204020204" pitchFamily="34" charset="-122"/>
              </a:rPr>
              <a:t>智能</a:t>
            </a:r>
            <a:r>
              <a:rPr lang="zh-CN" altLang="en-US" sz="2000" b="1" dirty="0">
                <a:latin typeface="微软雅黑" panose="020B0503020204020204" pitchFamily="34" charset="-122"/>
                <a:ea typeface="微软雅黑" panose="020B0503020204020204" pitchFamily="34" charset="-122"/>
              </a:rPr>
              <a:t>家居设备（运动手环）与</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端消费</a:t>
            </a:r>
            <a:endParaRPr lang="en-US" altLang="zh-CN" sz="2000" b="1" dirty="0">
              <a:latin typeface="微软雅黑" panose="020B0503020204020204" pitchFamily="34" charset="-122"/>
              <a:ea typeface="微软雅黑" panose="020B0503020204020204" pitchFamily="34" charset="-122"/>
            </a:endParaRPr>
          </a:p>
          <a:p>
            <a:pPr lvl="1">
              <a:buNone/>
            </a:pPr>
            <a:endParaRPr lang="en-US" altLang="zh-CN" sz="1600" dirty="0"/>
          </a:p>
        </p:txBody>
      </p:sp>
      <p:pic>
        <p:nvPicPr>
          <p:cNvPr id="2050" name="Picture 2" descr="https://timgsa.baidu.com/timg?image&amp;quality=80&amp;size=b9999_10000&amp;sec=1553259217586&amp;di=d54121d8ac7b34f2477f4645b96a7ea4&amp;imgtype=0&amp;src=http%3A%2F%2Fm.360buyimg.com%2Fn12%2Fjfs%2Ft2914%2F212%2F191307014%2F124822%2F4285e559%2F574fc941Ne311ed78.jpg%2521q70.jpg"/>
          <p:cNvPicPr>
            <a:picLocks noChangeAspect="1" noChangeArrowheads="1"/>
          </p:cNvPicPr>
          <p:nvPr/>
        </p:nvPicPr>
        <p:blipFill>
          <a:blip r:embed="rId3" cstate="print"/>
          <a:srcRect/>
          <a:stretch>
            <a:fillRect/>
          </a:stretch>
        </p:blipFill>
        <p:spPr bwMode="auto">
          <a:xfrm>
            <a:off x="3528960" y="2420888"/>
            <a:ext cx="1584176" cy="1584176"/>
          </a:xfrm>
          <a:prstGeom prst="rect">
            <a:avLst/>
          </a:prstGeom>
          <a:noFill/>
        </p:spPr>
      </p:pic>
      <p:pic>
        <p:nvPicPr>
          <p:cNvPr id="2051" name="Picture 3"/>
          <p:cNvPicPr>
            <a:picLocks noChangeAspect="1" noChangeArrowheads="1"/>
          </p:cNvPicPr>
          <p:nvPr/>
        </p:nvPicPr>
        <p:blipFill>
          <a:blip r:embed="rId4" cstate="print"/>
          <a:srcRect/>
          <a:stretch>
            <a:fillRect/>
          </a:stretch>
        </p:blipFill>
        <p:spPr bwMode="auto">
          <a:xfrm>
            <a:off x="4825105" y="4725145"/>
            <a:ext cx="2048585" cy="1527051"/>
          </a:xfrm>
          <a:prstGeom prst="rect">
            <a:avLst/>
          </a:prstGeom>
          <a:noFill/>
          <a:ln w="9525">
            <a:noFill/>
            <a:miter lim="800000"/>
            <a:headEnd/>
            <a:tailEnd/>
          </a:ln>
        </p:spPr>
      </p:pic>
      <p:pic>
        <p:nvPicPr>
          <p:cNvPr id="2054" name="Picture 6"/>
          <p:cNvPicPr>
            <a:picLocks noChangeAspect="1" noChangeArrowheads="1"/>
          </p:cNvPicPr>
          <p:nvPr/>
        </p:nvPicPr>
        <p:blipFill>
          <a:blip r:embed="rId5" cstate="print"/>
          <a:srcRect/>
          <a:stretch>
            <a:fillRect/>
          </a:stretch>
        </p:blipFill>
        <p:spPr bwMode="auto">
          <a:xfrm>
            <a:off x="7273376" y="2420888"/>
            <a:ext cx="988606" cy="1846126"/>
          </a:xfrm>
          <a:prstGeom prst="rect">
            <a:avLst/>
          </a:prstGeom>
          <a:noFill/>
          <a:ln w="9525">
            <a:noFill/>
            <a:miter lim="800000"/>
            <a:headEnd/>
            <a:tailEnd/>
          </a:ln>
        </p:spPr>
      </p:pic>
      <p:sp>
        <p:nvSpPr>
          <p:cNvPr id="11" name="上弧形箭头 10"/>
          <p:cNvSpPr/>
          <p:nvPr/>
        </p:nvSpPr>
        <p:spPr>
          <a:xfrm rot="14997016">
            <a:off x="2958682" y="4477952"/>
            <a:ext cx="2036717" cy="90894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上弧形箭头 11"/>
          <p:cNvSpPr/>
          <p:nvPr/>
        </p:nvSpPr>
        <p:spPr>
          <a:xfrm rot="6898197">
            <a:off x="6884315" y="4850738"/>
            <a:ext cx="1832994" cy="94552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箭头 12"/>
          <p:cNvSpPr/>
          <p:nvPr/>
        </p:nvSpPr>
        <p:spPr>
          <a:xfrm>
            <a:off x="5257152" y="2852936"/>
            <a:ext cx="1512168" cy="57606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72264" y="4941168"/>
            <a:ext cx="1728192" cy="369332"/>
          </a:xfrm>
          <a:prstGeom prst="rect">
            <a:avLst/>
          </a:prstGeom>
          <a:noFill/>
        </p:spPr>
        <p:txBody>
          <a:bodyPr wrap="square" rtlCol="0">
            <a:spAutoFit/>
          </a:bodyPr>
          <a:lstStyle/>
          <a:p>
            <a:r>
              <a:rPr lang="zh-CN" altLang="en-US" b="1" dirty="0">
                <a:latin typeface="微软雅黑" pitchFamily="34" charset="-122"/>
                <a:ea typeface="微软雅黑" pitchFamily="34" charset="-122"/>
              </a:rPr>
              <a:t>适时推送服务？</a:t>
            </a:r>
          </a:p>
        </p:txBody>
      </p:sp>
    </p:spTree>
    <p:extLst>
      <p:ext uri="{BB962C8B-B14F-4D97-AF65-F5344CB8AC3E}">
        <p14:creationId xmlns:p14="http://schemas.microsoft.com/office/powerpoint/2010/main" val="26773932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移动互联网影响我们的生活</a:t>
            </a:r>
          </a:p>
        </p:txBody>
      </p:sp>
      <p:sp>
        <p:nvSpPr>
          <p:cNvPr id="3" name="内容占位符 2"/>
          <p:cNvSpPr>
            <a:spLocks noGrp="1"/>
          </p:cNvSpPr>
          <p:nvPr>
            <p:ph idx="1"/>
          </p:nvPr>
        </p:nvSpPr>
        <p:spPr>
          <a:xfrm>
            <a:off x="661181" y="1268760"/>
            <a:ext cx="11078307" cy="1636218"/>
          </a:xfrm>
        </p:spPr>
        <p:txBody>
          <a:bodyPr>
            <a:normAutofit/>
          </a:bodyPr>
          <a:lstStyle/>
          <a:p>
            <a:pPr>
              <a:lnSpc>
                <a:spcPct val="110000"/>
              </a:lnSpc>
            </a:pPr>
            <a:r>
              <a:rPr lang="zh-CN" altLang="en-US" sz="2000" b="1" dirty="0">
                <a:latin typeface="微软雅黑" pitchFamily="34" charset="-122"/>
                <a:ea typeface="微软雅黑" pitchFamily="34" charset="-122"/>
              </a:rPr>
              <a:t>人与人之间互联</a:t>
            </a:r>
            <a:r>
              <a:rPr lang="zh-CN" altLang="en-US" sz="2000" dirty="0">
                <a:latin typeface="微软雅黑" pitchFamily="34" charset="-122"/>
                <a:ea typeface="微软雅黑" pitchFamily="34" charset="-122"/>
              </a:rPr>
              <a:t>：社交（微信，微博）等</a:t>
            </a:r>
            <a:endParaRPr lang="en-US" altLang="zh-CN" sz="2000" dirty="0">
              <a:latin typeface="微软雅黑" pitchFamily="34" charset="-122"/>
              <a:ea typeface="微软雅黑" pitchFamily="34" charset="-122"/>
            </a:endParaRPr>
          </a:p>
          <a:p>
            <a:pPr>
              <a:lnSpc>
                <a:spcPct val="110000"/>
              </a:lnSpc>
            </a:pPr>
            <a:r>
              <a:rPr lang="zh-CN" altLang="en-US" sz="2000" b="1" dirty="0">
                <a:latin typeface="微软雅黑" pitchFamily="34" charset="-122"/>
                <a:ea typeface="微软雅黑" pitchFamily="34" charset="-122"/>
              </a:rPr>
              <a:t>人与物之间互联</a:t>
            </a:r>
            <a:r>
              <a:rPr lang="zh-CN" altLang="en-US" sz="2000" dirty="0">
                <a:latin typeface="微软雅黑" pitchFamily="34" charset="-122"/>
                <a:ea typeface="微软雅黑" pitchFamily="34" charset="-122"/>
              </a:rPr>
              <a:t>：电商购物（淘宝，亚马逊），共享经济（滴滴）等</a:t>
            </a:r>
            <a:endParaRPr lang="en-US" altLang="zh-CN" sz="2000" dirty="0">
              <a:latin typeface="微软雅黑" pitchFamily="34" charset="-122"/>
              <a:ea typeface="微软雅黑" pitchFamily="34" charset="-122"/>
            </a:endParaRPr>
          </a:p>
          <a:p>
            <a:pPr>
              <a:lnSpc>
                <a:spcPct val="110000"/>
              </a:lnSpc>
            </a:pPr>
            <a:r>
              <a:rPr lang="zh-CN" altLang="en-US" sz="2000" b="1" dirty="0">
                <a:latin typeface="微软雅黑" pitchFamily="34" charset="-122"/>
                <a:ea typeface="微软雅黑" pitchFamily="34" charset="-122"/>
              </a:rPr>
              <a:t>物与物之间互联</a:t>
            </a:r>
            <a:r>
              <a:rPr lang="zh-CN" altLang="en-US" sz="2000" dirty="0">
                <a:latin typeface="微软雅黑" pitchFamily="34" charset="-122"/>
                <a:ea typeface="微软雅黑" pitchFamily="34" charset="-122"/>
              </a:rPr>
              <a:t>：物联网（智能家居，工业</a:t>
            </a:r>
            <a:r>
              <a:rPr lang="en-US" altLang="zh-CN" sz="2000" dirty="0">
                <a:latin typeface="微软雅黑" pitchFamily="34" charset="-122"/>
                <a:ea typeface="微软雅黑" pitchFamily="34" charset="-122"/>
              </a:rPr>
              <a:t>4.0</a:t>
            </a:r>
            <a:r>
              <a:rPr lang="zh-CN" altLang="en-US" sz="2000" dirty="0">
                <a:latin typeface="微软雅黑" pitchFamily="34" charset="-122"/>
                <a:ea typeface="微软雅黑" pitchFamily="34" charset="-122"/>
              </a:rPr>
              <a:t>数据）等</a:t>
            </a:r>
            <a:endParaRPr lang="en-US" altLang="zh-CN" sz="2000" dirty="0">
              <a:latin typeface="微软雅黑" pitchFamily="34" charset="-122"/>
              <a:ea typeface="微软雅黑" pitchFamily="34" charset="-122"/>
            </a:endParaRPr>
          </a:p>
          <a:p>
            <a:pPr lvl="1">
              <a:buNone/>
            </a:pPr>
            <a:endParaRPr lang="en-US" altLang="zh-CN" sz="1600" dirty="0">
              <a:latin typeface="微软雅黑" pitchFamily="34" charset="-122"/>
              <a:ea typeface="微软雅黑" pitchFamily="34" charset="-122"/>
            </a:endParaRPr>
          </a:p>
          <a:p>
            <a:endParaRPr lang="zh-CN" altLang="en-US" dirty="0"/>
          </a:p>
        </p:txBody>
      </p:sp>
      <p:pic>
        <p:nvPicPr>
          <p:cNvPr id="4" name="Picture 2" descr="D:\3652662e4532bd0d99ef0b2938e350be.jpg"/>
          <p:cNvPicPr>
            <a:picLocks noChangeAspect="1" noChangeArrowheads="1"/>
          </p:cNvPicPr>
          <p:nvPr/>
        </p:nvPicPr>
        <p:blipFill>
          <a:blip r:embed="rId2" cstate="print"/>
          <a:srcRect/>
          <a:stretch>
            <a:fillRect/>
          </a:stretch>
        </p:blipFill>
        <p:spPr bwMode="auto">
          <a:xfrm>
            <a:off x="2279576" y="2668811"/>
            <a:ext cx="1368152" cy="1368152"/>
          </a:xfrm>
          <a:prstGeom prst="rect">
            <a:avLst/>
          </a:prstGeom>
          <a:noFill/>
        </p:spPr>
      </p:pic>
      <p:pic>
        <p:nvPicPr>
          <p:cNvPr id="5" name="Picture 2" descr="D:\8301f81b62e25580378eb7de89312608.jpg"/>
          <p:cNvPicPr>
            <a:picLocks noChangeAspect="1" noChangeArrowheads="1"/>
          </p:cNvPicPr>
          <p:nvPr/>
        </p:nvPicPr>
        <p:blipFill>
          <a:blip r:embed="rId3" cstate="print"/>
          <a:srcRect/>
          <a:stretch>
            <a:fillRect/>
          </a:stretch>
        </p:blipFill>
        <p:spPr bwMode="auto">
          <a:xfrm>
            <a:off x="3719736" y="2780928"/>
            <a:ext cx="1152128" cy="1152128"/>
          </a:xfrm>
          <a:prstGeom prst="rect">
            <a:avLst/>
          </a:prstGeom>
          <a:noFill/>
        </p:spPr>
      </p:pic>
      <p:pic>
        <p:nvPicPr>
          <p:cNvPr id="7" name="Picture 4" descr="D:\9133db21dde2276e01aaa31d874411b8.png"/>
          <p:cNvPicPr>
            <a:picLocks noChangeAspect="1" noChangeArrowheads="1"/>
          </p:cNvPicPr>
          <p:nvPr/>
        </p:nvPicPr>
        <p:blipFill>
          <a:blip r:embed="rId4" cstate="print"/>
          <a:srcRect/>
          <a:stretch>
            <a:fillRect/>
          </a:stretch>
        </p:blipFill>
        <p:spPr bwMode="auto">
          <a:xfrm>
            <a:off x="6456040" y="3933056"/>
            <a:ext cx="1296144" cy="1296144"/>
          </a:xfrm>
          <a:prstGeom prst="rect">
            <a:avLst/>
          </a:prstGeom>
          <a:noFill/>
        </p:spPr>
      </p:pic>
      <p:pic>
        <p:nvPicPr>
          <p:cNvPr id="8" name="Picture 5" descr="D:\34be2232bf33929e4aa52f874ca13fca.jpg"/>
          <p:cNvPicPr>
            <a:picLocks noChangeAspect="1" noChangeArrowheads="1"/>
          </p:cNvPicPr>
          <p:nvPr/>
        </p:nvPicPr>
        <p:blipFill>
          <a:blip r:embed="rId5" cstate="print"/>
          <a:srcRect/>
          <a:stretch>
            <a:fillRect/>
          </a:stretch>
        </p:blipFill>
        <p:spPr bwMode="auto">
          <a:xfrm>
            <a:off x="8018950" y="4005064"/>
            <a:ext cx="1152128" cy="1152128"/>
          </a:xfrm>
          <a:prstGeom prst="rect">
            <a:avLst/>
          </a:prstGeom>
          <a:noFill/>
        </p:spPr>
      </p:pic>
      <p:pic>
        <p:nvPicPr>
          <p:cNvPr id="9" name="Picture 7" descr="D:\312ae38d38fc4713f27abe6697e1ba53.png"/>
          <p:cNvPicPr>
            <a:picLocks noChangeAspect="1" noChangeArrowheads="1"/>
          </p:cNvPicPr>
          <p:nvPr/>
        </p:nvPicPr>
        <p:blipFill>
          <a:blip r:embed="rId6" cstate="print"/>
          <a:srcRect/>
          <a:stretch>
            <a:fillRect/>
          </a:stretch>
        </p:blipFill>
        <p:spPr bwMode="auto">
          <a:xfrm>
            <a:off x="3719736" y="4005064"/>
            <a:ext cx="1080120" cy="1080120"/>
          </a:xfrm>
          <a:prstGeom prst="rect">
            <a:avLst/>
          </a:prstGeom>
          <a:noFill/>
        </p:spPr>
      </p:pic>
      <p:pic>
        <p:nvPicPr>
          <p:cNvPr id="4098" name="Picture 2" descr="E:\mi.jpg"/>
          <p:cNvPicPr>
            <a:picLocks noChangeAspect="1" noChangeArrowheads="1"/>
          </p:cNvPicPr>
          <p:nvPr/>
        </p:nvPicPr>
        <p:blipFill>
          <a:blip r:embed="rId7" cstate="print"/>
          <a:srcRect/>
          <a:stretch>
            <a:fillRect/>
          </a:stretch>
        </p:blipFill>
        <p:spPr bwMode="auto">
          <a:xfrm>
            <a:off x="5159896" y="5517232"/>
            <a:ext cx="1152128" cy="1114962"/>
          </a:xfrm>
          <a:prstGeom prst="rect">
            <a:avLst/>
          </a:prstGeom>
          <a:noFill/>
        </p:spPr>
      </p:pic>
      <p:pic>
        <p:nvPicPr>
          <p:cNvPr id="20482" name="Picture 2" descr="http://image.coolapk.com/apk_logo/2015/1118/12202_1447840320_2156.png"/>
          <p:cNvPicPr>
            <a:picLocks noChangeAspect="1" noChangeArrowheads="1"/>
          </p:cNvPicPr>
          <p:nvPr/>
        </p:nvPicPr>
        <p:blipFill>
          <a:blip r:embed="rId8" cstate="print"/>
          <a:srcRect/>
          <a:stretch>
            <a:fillRect/>
          </a:stretch>
        </p:blipFill>
        <p:spPr bwMode="auto">
          <a:xfrm>
            <a:off x="5106731" y="4013274"/>
            <a:ext cx="1133285" cy="1133285"/>
          </a:xfrm>
          <a:prstGeom prst="rect">
            <a:avLst/>
          </a:prstGeom>
          <a:noFill/>
        </p:spPr>
      </p:pic>
      <p:pic>
        <p:nvPicPr>
          <p:cNvPr id="20484" name="Picture 4" descr="http://www.onlinedown.net/zt/as40/img/tup03.png"/>
          <p:cNvPicPr>
            <a:picLocks noChangeAspect="1" noChangeArrowheads="1"/>
          </p:cNvPicPr>
          <p:nvPr/>
        </p:nvPicPr>
        <p:blipFill>
          <a:blip r:embed="rId9" cstate="print"/>
          <a:srcRect/>
          <a:stretch>
            <a:fillRect/>
          </a:stretch>
        </p:blipFill>
        <p:spPr bwMode="auto">
          <a:xfrm>
            <a:off x="9262575" y="3820939"/>
            <a:ext cx="1394792" cy="1394792"/>
          </a:xfrm>
          <a:prstGeom prst="rect">
            <a:avLst/>
          </a:prstGeom>
          <a:noFill/>
        </p:spPr>
      </p:pic>
    </p:spTree>
    <p:extLst>
      <p:ext uri="{BB962C8B-B14F-4D97-AF65-F5344CB8AC3E}">
        <p14:creationId xmlns:p14="http://schemas.microsoft.com/office/powerpoint/2010/main" val="276022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移动互联网带给我们什么？</a:t>
            </a:r>
          </a:p>
        </p:txBody>
      </p:sp>
      <p:sp>
        <p:nvSpPr>
          <p:cNvPr id="3" name="内容占位符 2"/>
          <p:cNvSpPr>
            <a:spLocks noGrp="1"/>
          </p:cNvSpPr>
          <p:nvPr>
            <p:ph idx="1"/>
          </p:nvPr>
        </p:nvSpPr>
        <p:spPr>
          <a:xfrm>
            <a:off x="618978" y="1600201"/>
            <a:ext cx="5977088" cy="1324744"/>
          </a:xfrm>
        </p:spPr>
        <p:txBody>
          <a:bodyPr>
            <a:noAutofit/>
          </a:bodyPr>
          <a:lstStyle/>
          <a:p>
            <a:pPr>
              <a:lnSpc>
                <a:spcPct val="100000"/>
              </a:lnSpc>
            </a:pPr>
            <a:r>
              <a:rPr lang="zh-CN" altLang="en-US" sz="2000" dirty="0">
                <a:latin typeface="微软雅黑" pitchFamily="34" charset="-122"/>
                <a:ea typeface="微软雅黑" pitchFamily="34" charset="-122"/>
              </a:rPr>
              <a:t>人与人之间的关联数据（社交数据）</a:t>
            </a:r>
            <a:endParaRPr lang="en-US" altLang="zh-CN" sz="2000" dirty="0">
              <a:latin typeface="微软雅黑" pitchFamily="34" charset="-122"/>
              <a:ea typeface="微软雅黑" pitchFamily="34" charset="-122"/>
            </a:endParaRPr>
          </a:p>
          <a:p>
            <a:pPr>
              <a:lnSpc>
                <a:spcPct val="100000"/>
              </a:lnSpc>
            </a:pPr>
            <a:r>
              <a:rPr lang="zh-CN" altLang="en-US" sz="2000" dirty="0">
                <a:latin typeface="微软雅黑" pitchFamily="34" charset="-122"/>
                <a:ea typeface="微软雅黑" pitchFamily="34" charset="-122"/>
              </a:rPr>
              <a:t>人与物之间的关联数据（行为数据）</a:t>
            </a:r>
            <a:endParaRPr lang="en-US" altLang="zh-CN" sz="2000" dirty="0">
              <a:latin typeface="微软雅黑" pitchFamily="34" charset="-122"/>
              <a:ea typeface="微软雅黑" pitchFamily="34" charset="-122"/>
            </a:endParaRPr>
          </a:p>
          <a:p>
            <a:pPr>
              <a:lnSpc>
                <a:spcPct val="100000"/>
              </a:lnSpc>
            </a:pPr>
            <a:r>
              <a:rPr lang="zh-CN" altLang="en-US" sz="2000" dirty="0">
                <a:latin typeface="微软雅黑" pitchFamily="34" charset="-122"/>
                <a:ea typeface="微软雅黑" pitchFamily="34" charset="-122"/>
              </a:rPr>
              <a:t>物与物之间的关联数据（环境数据）</a:t>
            </a:r>
          </a:p>
        </p:txBody>
      </p:sp>
      <p:pic>
        <p:nvPicPr>
          <p:cNvPr id="5122" name="Picture 2" descr="E:\DM.jpg"/>
          <p:cNvPicPr>
            <a:picLocks noChangeAspect="1" noChangeArrowheads="1"/>
          </p:cNvPicPr>
          <p:nvPr/>
        </p:nvPicPr>
        <p:blipFill>
          <a:blip r:embed="rId2" cstate="print"/>
          <a:srcRect/>
          <a:stretch>
            <a:fillRect/>
          </a:stretch>
        </p:blipFill>
        <p:spPr bwMode="auto">
          <a:xfrm>
            <a:off x="3662471" y="3572246"/>
            <a:ext cx="3456384" cy="2731203"/>
          </a:xfrm>
          <a:prstGeom prst="rect">
            <a:avLst/>
          </a:prstGeom>
          <a:noFill/>
        </p:spPr>
      </p:pic>
      <p:pic>
        <p:nvPicPr>
          <p:cNvPr id="5123" name="Picture 3" descr="E:\BigData.jpg"/>
          <p:cNvPicPr>
            <a:picLocks noChangeAspect="1" noChangeArrowheads="1"/>
          </p:cNvPicPr>
          <p:nvPr/>
        </p:nvPicPr>
        <p:blipFill>
          <a:blip r:embed="rId3" cstate="print"/>
          <a:srcRect/>
          <a:stretch>
            <a:fillRect/>
          </a:stretch>
        </p:blipFill>
        <p:spPr bwMode="auto">
          <a:xfrm>
            <a:off x="7320136" y="1374100"/>
            <a:ext cx="2887638" cy="1622853"/>
          </a:xfrm>
          <a:prstGeom prst="rect">
            <a:avLst/>
          </a:prstGeom>
          <a:noFill/>
        </p:spPr>
      </p:pic>
      <p:sp>
        <p:nvSpPr>
          <p:cNvPr id="6" name="右箭头 5"/>
          <p:cNvSpPr/>
          <p:nvPr/>
        </p:nvSpPr>
        <p:spPr>
          <a:xfrm>
            <a:off x="5577451" y="1969502"/>
            <a:ext cx="578344" cy="432048"/>
          </a:xfrm>
          <a:prstGeom prst="rightArrow">
            <a:avLst/>
          </a:prstGeom>
          <a:effectLst>
            <a:outerShdw blurRad="50800" dist="50800" dir="5400000" algn="ctr" rotWithShape="0">
              <a:schemeClr val="accent1">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4" name="Picture 4" descr="E:\DM2.jpg"/>
          <p:cNvPicPr>
            <a:picLocks noChangeAspect="1" noChangeArrowheads="1"/>
          </p:cNvPicPr>
          <p:nvPr/>
        </p:nvPicPr>
        <p:blipFill>
          <a:blip r:embed="rId4" cstate="print"/>
          <a:srcRect/>
          <a:stretch>
            <a:fillRect/>
          </a:stretch>
        </p:blipFill>
        <p:spPr bwMode="auto">
          <a:xfrm>
            <a:off x="1075882" y="2912107"/>
            <a:ext cx="2385309" cy="1530301"/>
          </a:xfrm>
          <a:prstGeom prst="rect">
            <a:avLst/>
          </a:prstGeom>
          <a:noFill/>
        </p:spPr>
      </p:pic>
      <p:pic>
        <p:nvPicPr>
          <p:cNvPr id="37890" name="Picture 2" descr="http://s8.51cto.com/wyfs02/M02/4B/D7/wKioL1Q0sBvT8RYDAACAiBXv8-k593.jpg"/>
          <p:cNvPicPr>
            <a:picLocks noChangeAspect="1" noChangeArrowheads="1"/>
          </p:cNvPicPr>
          <p:nvPr/>
        </p:nvPicPr>
        <p:blipFill>
          <a:blip r:embed="rId5" cstate="print"/>
          <a:srcRect/>
          <a:stretch>
            <a:fillRect/>
          </a:stretch>
        </p:blipFill>
        <p:spPr bwMode="auto">
          <a:xfrm>
            <a:off x="7831510" y="4853441"/>
            <a:ext cx="2376264" cy="1673968"/>
          </a:xfrm>
          <a:prstGeom prst="rect">
            <a:avLst/>
          </a:prstGeom>
          <a:noFill/>
        </p:spPr>
      </p:pic>
    </p:spTree>
    <p:extLst>
      <p:ext uri="{BB962C8B-B14F-4D97-AF65-F5344CB8AC3E}">
        <p14:creationId xmlns:p14="http://schemas.microsoft.com/office/powerpoint/2010/main" val="3961028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smtClean="0">
                <a:latin typeface="微软雅黑" pitchFamily="34" charset="-122"/>
                <a:ea typeface="微软雅黑" pitchFamily="34" charset="-122"/>
              </a:rPr>
              <a:t>移动互联网时代的一款产品</a:t>
            </a:r>
            <a:endParaRPr lang="zh-CN" altLang="en-US" sz="2000" b="1"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en-US" altLang="zh-CN" dirty="0" smtClean="0"/>
          </a:p>
          <a:p>
            <a:pPr>
              <a:buNone/>
            </a:pPr>
            <a:r>
              <a:rPr lang="en-US" altLang="zh-CN" dirty="0" smtClean="0"/>
              <a:t> </a:t>
            </a:r>
          </a:p>
          <a:p>
            <a:pPr algn="ctr">
              <a:buNone/>
            </a:pPr>
            <a:r>
              <a:rPr lang="zh-CN" altLang="en-US" sz="3200" dirty="0" smtClean="0">
                <a:latin typeface="华文琥珀" pitchFamily="2" charset="-122"/>
                <a:ea typeface="华文琥珀" pitchFamily="2" charset="-122"/>
              </a:rPr>
              <a:t>先看一款产品</a:t>
            </a:r>
            <a:r>
              <a:rPr lang="en-US" altLang="zh-CN" sz="1200" b="1" dirty="0">
                <a:latin typeface="微软雅黑" pitchFamily="34" charset="-122"/>
                <a:ea typeface="微软雅黑" pitchFamily="34" charset="-122"/>
              </a:rPr>
              <a:t>(</a:t>
            </a:r>
            <a:r>
              <a:rPr lang="zh-CN" altLang="en-US" sz="1200" b="1" dirty="0">
                <a:latin typeface="微软雅黑" pitchFamily="34" charset="-122"/>
                <a:ea typeface="微软雅黑" pitchFamily="34" charset="-122"/>
              </a:rPr>
              <a:t>视频</a:t>
            </a:r>
            <a:r>
              <a:rPr lang="en-US" altLang="zh-CN" sz="1200" b="1" dirty="0">
                <a:latin typeface="微软雅黑" pitchFamily="34" charset="-122"/>
                <a:ea typeface="微软雅黑" pitchFamily="34" charset="-122"/>
              </a:rPr>
              <a:t>0)</a:t>
            </a:r>
            <a:endParaRPr lang="zh-CN" altLang="en-US" sz="1200" b="1" dirty="0">
              <a:latin typeface="微软雅黑" pitchFamily="34" charset="-122"/>
              <a:ea typeface="微软雅黑" pitchFamily="34" charset="-122"/>
            </a:endParaRPr>
          </a:p>
        </p:txBody>
      </p:sp>
    </p:spTree>
    <p:extLst>
      <p:ext uri="{BB962C8B-B14F-4D97-AF65-F5344CB8AC3E}">
        <p14:creationId xmlns:p14="http://schemas.microsoft.com/office/powerpoint/2010/main" val="1272087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让数据产生价值</a:t>
            </a:r>
          </a:p>
        </p:txBody>
      </p:sp>
      <p:sp>
        <p:nvSpPr>
          <p:cNvPr id="3" name="内容占位符 2"/>
          <p:cNvSpPr>
            <a:spLocks noGrp="1"/>
          </p:cNvSpPr>
          <p:nvPr>
            <p:ph idx="1"/>
          </p:nvPr>
        </p:nvSpPr>
        <p:spPr>
          <a:xfrm>
            <a:off x="696351" y="1290280"/>
            <a:ext cx="11134578" cy="3396016"/>
          </a:xfrm>
        </p:spPr>
        <p:txBody>
          <a:bodyPr>
            <a:noAutofit/>
          </a:bodyPr>
          <a:lstStyle/>
          <a:p>
            <a:pPr>
              <a:lnSpc>
                <a:spcPct val="130000"/>
              </a:lnSpc>
              <a:spcBef>
                <a:spcPts val="0"/>
              </a:spcBef>
              <a:defRPr/>
            </a:pPr>
            <a:r>
              <a:rPr lang="zh-CN" altLang="en-US" sz="1800" b="1" dirty="0">
                <a:latin typeface="微软雅黑" pitchFamily="34" charset="-122"/>
                <a:ea typeface="微软雅黑" pitchFamily="34" charset="-122"/>
              </a:rPr>
              <a:t>“大数据”</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 1</a:t>
            </a:r>
            <a:r>
              <a:rPr lang="zh-CN" altLang="en-US" sz="1800"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规模大（</a:t>
            </a:r>
            <a:r>
              <a:rPr lang="en-US" altLang="zh-CN" sz="1800" b="1" dirty="0">
                <a:latin typeface="微软雅黑" pitchFamily="34" charset="-122"/>
                <a:ea typeface="微软雅黑" pitchFamily="34" charset="-122"/>
              </a:rPr>
              <a:t>Volume</a:t>
            </a:r>
            <a:r>
              <a:rPr lang="zh-CN" altLang="en-US" sz="1800" b="1" dirty="0">
                <a:latin typeface="微软雅黑" pitchFamily="34" charset="-122"/>
                <a:ea typeface="微软雅黑" pitchFamily="34" charset="-122"/>
              </a:rPr>
              <a:t>）</a:t>
            </a:r>
            <a:r>
              <a:rPr lang="zh-CN" altLang="en-US" sz="1800" dirty="0">
                <a:latin typeface="微软雅黑" pitchFamily="34" charset="-122"/>
                <a:ea typeface="微软雅黑" pitchFamily="34" charset="-122"/>
              </a:rPr>
              <a:t>，从</a:t>
            </a:r>
            <a:r>
              <a:rPr lang="en-US" altLang="zh-CN" sz="1800" dirty="0">
                <a:latin typeface="微软雅黑" pitchFamily="34" charset="-122"/>
                <a:ea typeface="微软雅黑" pitchFamily="34" charset="-122"/>
              </a:rPr>
              <a:t>TB</a:t>
            </a:r>
            <a:r>
              <a:rPr lang="zh-CN" altLang="en-US" sz="1800" dirty="0">
                <a:latin typeface="微软雅黑" pitchFamily="34" charset="-122"/>
                <a:ea typeface="微软雅黑" pitchFamily="34" charset="-122"/>
              </a:rPr>
              <a:t>级别跃升到</a:t>
            </a:r>
            <a:r>
              <a:rPr lang="en-US" altLang="zh-CN" sz="1800" dirty="0">
                <a:latin typeface="微软雅黑" pitchFamily="34" charset="-122"/>
                <a:ea typeface="微软雅黑" pitchFamily="34" charset="-122"/>
              </a:rPr>
              <a:t>PB</a:t>
            </a:r>
            <a:r>
              <a:rPr lang="zh-CN" altLang="en-US" sz="1800" dirty="0">
                <a:latin typeface="微软雅黑" pitchFamily="34" charset="-122"/>
                <a:ea typeface="微软雅黑" pitchFamily="34" charset="-122"/>
              </a:rPr>
              <a:t>级别，甚至</a:t>
            </a:r>
            <a:r>
              <a:rPr lang="en-US" altLang="zh-CN" sz="1800" dirty="0">
                <a:latin typeface="微软雅黑" pitchFamily="34" charset="-122"/>
                <a:ea typeface="微软雅黑" pitchFamily="34" charset="-122"/>
              </a:rPr>
              <a:t>ZB</a:t>
            </a:r>
            <a:r>
              <a:rPr lang="zh-CN" altLang="en-US" sz="1800" dirty="0">
                <a:latin typeface="微软雅黑" pitchFamily="34" charset="-122"/>
                <a:ea typeface="微软雅黑" pitchFamily="34" charset="-122"/>
              </a:rPr>
              <a:t>级别；</a:t>
            </a:r>
            <a:r>
              <a:rPr lang="en-US" altLang="zh-CN" sz="1800" dirty="0">
                <a:latin typeface="微软雅黑" pitchFamily="34" charset="-122"/>
                <a:ea typeface="微软雅黑" pitchFamily="34" charset="-122"/>
              </a:rPr>
              <a:t>2</a:t>
            </a:r>
            <a:r>
              <a:rPr lang="zh-CN" altLang="en-US" sz="1800" dirty="0">
                <a:latin typeface="微软雅黑" pitchFamily="34" charset="-122"/>
                <a:ea typeface="微软雅黑" pitchFamily="34" charset="-122"/>
              </a:rPr>
              <a:t>） </a:t>
            </a:r>
            <a:r>
              <a:rPr lang="zh-CN" altLang="en-US" sz="1800" b="1" dirty="0">
                <a:latin typeface="微软雅黑" pitchFamily="34" charset="-122"/>
                <a:ea typeface="微软雅黑" pitchFamily="34" charset="-122"/>
              </a:rPr>
              <a:t>数据类型繁多（</a:t>
            </a:r>
            <a:r>
              <a:rPr lang="en-US" altLang="zh-CN" sz="1800" b="1" dirty="0">
                <a:latin typeface="微软雅黑" pitchFamily="34" charset="-122"/>
                <a:ea typeface="微软雅黑" pitchFamily="34" charset="-122"/>
              </a:rPr>
              <a:t>Variety</a:t>
            </a:r>
            <a:r>
              <a:rPr lang="zh-CN" altLang="en-US" sz="1800" b="1" dirty="0">
                <a:latin typeface="微软雅黑" pitchFamily="34" charset="-122"/>
                <a:ea typeface="微软雅黑" pitchFamily="34" charset="-122"/>
              </a:rPr>
              <a:t>）</a:t>
            </a:r>
            <a:r>
              <a:rPr lang="zh-CN" altLang="en-US" sz="1800" dirty="0">
                <a:latin typeface="微软雅黑" pitchFamily="34" charset="-122"/>
                <a:ea typeface="微软雅黑" pitchFamily="34" charset="-122"/>
              </a:rPr>
              <a:t>，如文本、视频、音频、图片等及其变化</a:t>
            </a:r>
            <a:r>
              <a:rPr lang="zh-CN" altLang="en-US" sz="1800" dirty="0" smtClean="0">
                <a:latin typeface="微软雅黑" pitchFamily="34" charset="-122"/>
                <a:ea typeface="微软雅黑" pitchFamily="34" charset="-122"/>
              </a:rPr>
              <a:t>组合，</a:t>
            </a:r>
            <a:r>
              <a:rPr lang="zh-CN" altLang="en-US" sz="1800" b="1" dirty="0" smtClean="0">
                <a:solidFill>
                  <a:srgbClr val="0432FF"/>
                </a:solidFill>
                <a:latin typeface="微软雅黑" pitchFamily="34" charset="-122"/>
                <a:ea typeface="微软雅黑" pitchFamily="34" charset="-122"/>
              </a:rPr>
              <a:t>多模态数据挖掘</a:t>
            </a:r>
            <a:r>
              <a:rPr lang="zh-CN" altLang="en-US" sz="1800" dirty="0" smtClean="0">
                <a:latin typeface="微软雅黑" pitchFamily="34" charset="-122"/>
                <a:ea typeface="微软雅黑" pitchFamily="34" charset="-122"/>
              </a:rPr>
              <a:t>； </a:t>
            </a:r>
            <a:r>
              <a:rPr lang="en-US" altLang="zh-CN" sz="1800" dirty="0">
                <a:latin typeface="微软雅黑" pitchFamily="34" charset="-122"/>
                <a:ea typeface="微软雅黑" pitchFamily="34" charset="-122"/>
              </a:rPr>
              <a:t>3</a:t>
            </a:r>
            <a:r>
              <a:rPr lang="zh-CN" altLang="en-US" sz="1800"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速度快（</a:t>
            </a:r>
            <a:r>
              <a:rPr lang="en-US" altLang="zh-CN" sz="1800" b="1" dirty="0">
                <a:latin typeface="微软雅黑" pitchFamily="34" charset="-122"/>
                <a:ea typeface="微软雅黑" pitchFamily="34" charset="-122"/>
              </a:rPr>
              <a:t>Velocity</a:t>
            </a:r>
            <a:r>
              <a:rPr lang="zh-CN" altLang="en-US" sz="1800" b="1" dirty="0">
                <a:latin typeface="微软雅黑" pitchFamily="34" charset="-122"/>
                <a:ea typeface="微软雅黑" pitchFamily="34" charset="-122"/>
              </a:rPr>
              <a:t>）</a:t>
            </a:r>
            <a:r>
              <a:rPr lang="zh-CN" altLang="en-US" sz="1800" dirty="0">
                <a:latin typeface="微软雅黑" pitchFamily="34" charset="-122"/>
                <a:ea typeface="微软雅黑" pitchFamily="34" charset="-122"/>
              </a:rPr>
              <a:t>，数据高速持续生成要求实时处理；</a:t>
            </a:r>
            <a:r>
              <a:rPr lang="en-US" altLang="zh-CN" sz="1800" dirty="0">
                <a:latin typeface="微软雅黑" pitchFamily="34" charset="-122"/>
                <a:ea typeface="微软雅黑" pitchFamily="34" charset="-122"/>
              </a:rPr>
              <a:t>4</a:t>
            </a:r>
            <a:r>
              <a:rPr lang="zh-CN" altLang="en-US" sz="1800"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不确定性（</a:t>
            </a:r>
            <a:r>
              <a:rPr lang="en-US" altLang="zh-CN" sz="1800" b="1" dirty="0">
                <a:latin typeface="微软雅黑" pitchFamily="34" charset="-122"/>
                <a:ea typeface="微软雅黑" pitchFamily="34" charset="-122"/>
              </a:rPr>
              <a:t>Veracity</a:t>
            </a:r>
            <a:r>
              <a:rPr lang="zh-CN" altLang="en-US" sz="1800" b="1" dirty="0">
                <a:latin typeface="微软雅黑" pitchFamily="34" charset="-122"/>
                <a:ea typeface="微软雅黑" pitchFamily="34" charset="-122"/>
              </a:rPr>
              <a:t>）</a:t>
            </a:r>
            <a:r>
              <a:rPr lang="zh-CN" altLang="en-US" sz="1800" dirty="0">
                <a:latin typeface="微软雅黑" pitchFamily="34" charset="-122"/>
                <a:ea typeface="微软雅黑" pitchFamily="34" charset="-122"/>
              </a:rPr>
              <a:t>，数据不确定，来源不可信；</a:t>
            </a:r>
            <a:r>
              <a:rPr lang="en-US" altLang="zh-CN" sz="1800" dirty="0">
                <a:latin typeface="微软雅黑" pitchFamily="34" charset="-122"/>
                <a:ea typeface="微软雅黑" pitchFamily="34" charset="-122"/>
              </a:rPr>
              <a:t>5</a:t>
            </a:r>
            <a:r>
              <a:rPr lang="zh-CN" altLang="en-US" sz="1800" dirty="0">
                <a:latin typeface="微软雅黑" pitchFamily="34" charset="-122"/>
                <a:ea typeface="微软雅黑" pitchFamily="34" charset="-122"/>
              </a:rPr>
              <a:t>） </a:t>
            </a:r>
            <a:r>
              <a:rPr lang="zh-CN" altLang="en-US" sz="1800" b="1" dirty="0">
                <a:latin typeface="微软雅黑" pitchFamily="34" charset="-122"/>
                <a:ea typeface="微软雅黑" pitchFamily="34" charset="-122"/>
              </a:rPr>
              <a:t>有价值（</a:t>
            </a:r>
            <a:r>
              <a:rPr lang="en-US" altLang="zh-CN" sz="1800" b="1" dirty="0">
                <a:latin typeface="微软雅黑" pitchFamily="34" charset="-122"/>
                <a:ea typeface="微软雅黑" pitchFamily="34" charset="-122"/>
              </a:rPr>
              <a:t>Value</a:t>
            </a:r>
            <a:r>
              <a:rPr lang="zh-CN" altLang="en-US" sz="1800" b="1" dirty="0">
                <a:latin typeface="微软雅黑" pitchFamily="34" charset="-122"/>
                <a:ea typeface="微软雅黑" pitchFamily="34" charset="-122"/>
              </a:rPr>
              <a:t>）</a:t>
            </a:r>
            <a:r>
              <a:rPr lang="zh-CN" altLang="en-US" sz="1800" dirty="0">
                <a:latin typeface="微软雅黑" pitchFamily="34" charset="-122"/>
                <a:ea typeface="微软雅黑" pitchFamily="34" charset="-122"/>
              </a:rPr>
              <a:t>，大量的数据中存在极有价值的信息</a:t>
            </a:r>
            <a:r>
              <a:rPr lang="zh-CN" altLang="en-US" sz="1800" dirty="0"/>
              <a:t>。</a:t>
            </a:r>
            <a:endParaRPr lang="zh-CN" altLang="en-US" sz="1800" dirty="0">
              <a:latin typeface="微软雅黑" pitchFamily="34" charset="-122"/>
              <a:ea typeface="微软雅黑" pitchFamily="34" charset="-122"/>
            </a:endParaRPr>
          </a:p>
          <a:p>
            <a:pPr marL="342874" lvl="1" indent="-342874" fontAlgn="base">
              <a:lnSpc>
                <a:spcPct val="130000"/>
              </a:lnSpc>
              <a:spcBef>
                <a:spcPts val="0"/>
              </a:spcBef>
              <a:spcAft>
                <a:spcPct val="0"/>
              </a:spcAft>
              <a:buClr>
                <a:srgbClr val="7030A0"/>
              </a:buClr>
              <a:buSzPct val="73000"/>
              <a:buFont typeface="Wingdings 2" pitchFamily="18" charset="2"/>
              <a:buChar char=""/>
              <a:defRPr/>
            </a:pPr>
            <a:r>
              <a:rPr lang="zh-CN" altLang="en-US" sz="1800" b="1" dirty="0">
                <a:latin typeface="微软雅黑" pitchFamily="34" charset="-122"/>
                <a:ea typeface="微软雅黑" pitchFamily="34" charset="-122"/>
              </a:rPr>
              <a:t>从“大数据”中寻找金子</a:t>
            </a:r>
            <a:r>
              <a:rPr lang="en-US" altLang="zh-CN" sz="1800" b="1"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数据挖掘：</a:t>
            </a:r>
            <a:r>
              <a:rPr lang="zh-CN" altLang="en-US" sz="1800" dirty="0">
                <a:latin typeface="微软雅黑" pitchFamily="34" charset="-122"/>
                <a:ea typeface="微软雅黑" pitchFamily="34" charset="-122"/>
              </a:rPr>
              <a:t>从大量的数据中提取出有价值的（</a:t>
            </a:r>
            <a:r>
              <a:rPr lang="en-US" altLang="zh-CN" sz="1800" dirty="0">
                <a:latin typeface="微软雅黑" pitchFamily="34" charset="-122"/>
                <a:ea typeface="微软雅黑" pitchFamily="34" charset="-122"/>
              </a:rPr>
              <a:t> </a:t>
            </a:r>
            <a:r>
              <a:rPr lang="zh-CN" altLang="en-GB" sz="1800" dirty="0">
                <a:latin typeface="微软雅黑" pitchFamily="34" charset="-122"/>
                <a:ea typeface="微软雅黑" pitchFamily="34" charset="-122"/>
              </a:rPr>
              <a:t>非平凡的</a:t>
            </a:r>
            <a:r>
              <a:rPr lang="zh-CN" altLang="en-US" sz="1800" dirty="0">
                <a:latin typeface="微软雅黑" pitchFamily="34" charset="-122"/>
                <a:ea typeface="微软雅黑" pitchFamily="34" charset="-122"/>
              </a:rPr>
              <a:t>，</a:t>
            </a:r>
            <a:r>
              <a:rPr lang="zh-CN" altLang="en-GB" sz="1800" dirty="0">
                <a:latin typeface="微软雅黑" pitchFamily="34" charset="-122"/>
                <a:ea typeface="微软雅黑" pitchFamily="34" charset="-122"/>
              </a:rPr>
              <a:t>隐含的</a:t>
            </a:r>
            <a:r>
              <a:rPr lang="zh-CN" altLang="en-US" sz="1800" dirty="0">
                <a:latin typeface="微软雅黑" pitchFamily="34" charset="-122"/>
                <a:ea typeface="微软雅黑" pitchFamily="34" charset="-122"/>
              </a:rPr>
              <a:t>，</a:t>
            </a:r>
            <a:r>
              <a:rPr lang="zh-CN" altLang="en-GB" sz="1800" dirty="0">
                <a:latin typeface="微软雅黑" pitchFamily="34" charset="-122"/>
                <a:ea typeface="微软雅黑" pitchFamily="34" charset="-122"/>
              </a:rPr>
              <a:t>事先未知</a:t>
            </a:r>
            <a:r>
              <a:rPr lang="zh-CN" altLang="en-US" sz="1800" dirty="0">
                <a:latin typeface="微软雅黑" pitchFamily="34" charset="-122"/>
                <a:ea typeface="微软雅黑" pitchFamily="34" charset="-122"/>
              </a:rPr>
              <a:t>的，</a:t>
            </a:r>
            <a:r>
              <a:rPr lang="zh-CN" altLang="en-GB" sz="1800" dirty="0">
                <a:latin typeface="微软雅黑" pitchFamily="34" charset="-122"/>
                <a:ea typeface="微软雅黑" pitchFamily="34" charset="-122"/>
              </a:rPr>
              <a:t>潜在</a:t>
            </a:r>
            <a:r>
              <a:rPr lang="zh-CN" altLang="en-US" sz="1800" dirty="0">
                <a:latin typeface="微软雅黑" pitchFamily="34" charset="-122"/>
                <a:ea typeface="微软雅黑" pitchFamily="34" charset="-122"/>
              </a:rPr>
              <a:t>的）模式或者知识。</a:t>
            </a:r>
            <a:endParaRPr lang="en-US" altLang="zh-CN" sz="1800" dirty="0">
              <a:latin typeface="微软雅黑" pitchFamily="34" charset="-122"/>
              <a:ea typeface="微软雅黑" pitchFamily="34" charset="-122"/>
            </a:endParaRPr>
          </a:p>
          <a:p>
            <a:pPr marL="342874" lvl="1" indent="-342874" fontAlgn="base">
              <a:lnSpc>
                <a:spcPct val="130000"/>
              </a:lnSpc>
              <a:spcBef>
                <a:spcPts val="0"/>
              </a:spcBef>
              <a:spcAft>
                <a:spcPct val="0"/>
              </a:spcAft>
              <a:buClr>
                <a:srgbClr val="7030A0"/>
              </a:buClr>
              <a:buSzPct val="73000"/>
              <a:buFont typeface="Wingdings 2" pitchFamily="18" charset="2"/>
              <a:buChar char=""/>
              <a:defRPr/>
            </a:pPr>
            <a:r>
              <a:rPr lang="zh-CN" altLang="en-US" sz="1800" b="1" dirty="0">
                <a:latin typeface="微软雅黑" pitchFamily="34" charset="-122"/>
                <a:ea typeface="微软雅黑" pitchFamily="34" charset="-122"/>
              </a:rPr>
              <a:t>数据挖掘：</a:t>
            </a:r>
            <a:endParaRPr lang="en-GB" altLang="zh-CN" sz="1800" b="1" dirty="0">
              <a:latin typeface="微软雅黑" pitchFamily="34" charset="-122"/>
              <a:ea typeface="微软雅黑" pitchFamily="34" charset="-122"/>
            </a:endParaRPr>
          </a:p>
          <a:p>
            <a:pPr lvl="1">
              <a:lnSpc>
                <a:spcPct val="130000"/>
              </a:lnSpc>
              <a:spcBef>
                <a:spcPts val="0"/>
              </a:spcBef>
              <a:defRPr/>
            </a:pPr>
            <a:r>
              <a:rPr lang="zh-CN" altLang="en-US" sz="1800" dirty="0">
                <a:latin typeface="微软雅黑" pitchFamily="34" charset="-122"/>
                <a:ea typeface="微软雅黑" pitchFamily="34" charset="-122"/>
              </a:rPr>
              <a:t>模式发现：沃尔玛的购买模式分析（啤酒</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小孩纸尿布），亚马逊图书推荐</a:t>
            </a:r>
            <a:endParaRPr lang="en-US" altLang="zh-CN" sz="1800" dirty="0">
              <a:latin typeface="微软雅黑" pitchFamily="34" charset="-122"/>
              <a:ea typeface="微软雅黑" pitchFamily="34" charset="-122"/>
            </a:endParaRPr>
          </a:p>
          <a:p>
            <a:pPr lvl="1">
              <a:lnSpc>
                <a:spcPct val="130000"/>
              </a:lnSpc>
              <a:spcBef>
                <a:spcPts val="0"/>
              </a:spcBef>
              <a:defRPr/>
            </a:pPr>
            <a:r>
              <a:rPr lang="zh-CN" altLang="en-US" sz="1800" dirty="0">
                <a:latin typeface="微软雅黑" pitchFamily="34" charset="-122"/>
                <a:ea typeface="微软雅黑" pitchFamily="34" charset="-122"/>
              </a:rPr>
              <a:t>趋势预测：天气预报、交易预测</a:t>
            </a:r>
            <a:endParaRPr lang="en-US" altLang="zh-CN" sz="1800" dirty="0">
              <a:latin typeface="微软雅黑" pitchFamily="34" charset="-122"/>
              <a:ea typeface="微软雅黑" pitchFamily="34" charset="-122"/>
            </a:endParaRPr>
          </a:p>
        </p:txBody>
      </p:sp>
      <p:pic>
        <p:nvPicPr>
          <p:cNvPr id="4098" name="Picture 2" descr="C:\Users\Administrator\Desktop\2015-海南论坛（1118）\DM1.jpg"/>
          <p:cNvPicPr>
            <a:picLocks noChangeAspect="1" noChangeArrowheads="1" noCrop="1"/>
          </p:cNvPicPr>
          <p:nvPr/>
        </p:nvPicPr>
        <p:blipFill>
          <a:blip r:embed="rId2" cstate="print"/>
          <a:srcRect/>
          <a:stretch>
            <a:fillRect/>
          </a:stretch>
        </p:blipFill>
        <p:spPr bwMode="auto">
          <a:xfrm>
            <a:off x="7440791" y="4474685"/>
            <a:ext cx="2609850" cy="2095500"/>
          </a:xfrm>
          <a:prstGeom prst="rect">
            <a:avLst/>
          </a:prstGeom>
          <a:noFill/>
        </p:spPr>
      </p:pic>
      <p:pic>
        <p:nvPicPr>
          <p:cNvPr id="4099" name="Picture 3" descr="C:\Users\Administrator\Desktop\2015-海南论坛（1118）\DM2.jpg"/>
          <p:cNvPicPr>
            <a:picLocks noChangeAspect="1" noChangeArrowheads="1"/>
          </p:cNvPicPr>
          <p:nvPr/>
        </p:nvPicPr>
        <p:blipFill>
          <a:blip r:embed="rId3" cstate="print"/>
          <a:srcRect/>
          <a:stretch>
            <a:fillRect/>
          </a:stretch>
        </p:blipFill>
        <p:spPr bwMode="auto">
          <a:xfrm>
            <a:off x="1322412" y="4593753"/>
            <a:ext cx="3174982" cy="1857364"/>
          </a:xfrm>
          <a:prstGeom prst="rect">
            <a:avLst/>
          </a:prstGeom>
          <a:noFill/>
        </p:spPr>
      </p:pic>
    </p:spTree>
    <p:extLst>
      <p:ext uri="{BB962C8B-B14F-4D97-AF65-F5344CB8AC3E}">
        <p14:creationId xmlns:p14="http://schemas.microsoft.com/office/powerpoint/2010/main" val="371247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关于“云计算”</a:t>
            </a:r>
          </a:p>
        </p:txBody>
      </p:sp>
      <p:sp>
        <p:nvSpPr>
          <p:cNvPr id="3" name="内容占位符 2"/>
          <p:cNvSpPr>
            <a:spLocks noGrp="1"/>
          </p:cNvSpPr>
          <p:nvPr>
            <p:ph idx="1"/>
          </p:nvPr>
        </p:nvSpPr>
        <p:spPr>
          <a:xfrm>
            <a:off x="626012" y="1290280"/>
            <a:ext cx="11085342" cy="2282737"/>
          </a:xfrm>
        </p:spPr>
        <p:txBody>
          <a:bodyPr>
            <a:normAutofit/>
          </a:bodyPr>
          <a:lstStyle/>
          <a:p>
            <a:pPr>
              <a:spcBef>
                <a:spcPts val="600"/>
              </a:spcBef>
            </a:pPr>
            <a:r>
              <a:rPr lang="zh-CN" altLang="en-US" sz="2000" b="1" dirty="0">
                <a:latin typeface="微软雅黑" pitchFamily="34" charset="-122"/>
                <a:ea typeface="微软雅黑" pitchFamily="34" charset="-122"/>
              </a:rPr>
              <a:t>“云”存储与“云”计算</a:t>
            </a:r>
            <a:endParaRPr lang="en-US" altLang="zh-CN" sz="2000" b="1" dirty="0">
              <a:latin typeface="微软雅黑" pitchFamily="34" charset="-122"/>
              <a:ea typeface="微软雅黑" pitchFamily="34" charset="-122"/>
            </a:endParaRPr>
          </a:p>
          <a:p>
            <a:pPr lvl="1">
              <a:lnSpc>
                <a:spcPct val="150000"/>
              </a:lnSpc>
              <a:spcBef>
                <a:spcPts val="600"/>
              </a:spcBef>
            </a:pPr>
            <a:r>
              <a:rPr lang="zh-CN" altLang="en-US" dirty="0">
                <a:latin typeface="微软雅黑" pitchFamily="34" charset="-122"/>
                <a:ea typeface="微软雅黑" pitchFamily="34" charset="-122"/>
              </a:rPr>
              <a:t>“云”存储解决大规模数据存储与管理问题：可靠（容灾备份）、稳定（高并发）、低功耗（</a:t>
            </a:r>
            <a:r>
              <a:rPr lang="en-US" altLang="zh-CN" dirty="0">
                <a:latin typeface="微软雅黑" pitchFamily="34" charset="-122"/>
                <a:ea typeface="微软雅黑" pitchFamily="34" charset="-122"/>
              </a:rPr>
              <a:t>ARM</a:t>
            </a:r>
            <a:r>
              <a:rPr lang="zh-CN" altLang="en-US" dirty="0">
                <a:latin typeface="微软雅黑" pitchFamily="34" charset="-122"/>
                <a:ea typeface="微软雅黑" pitchFamily="34" charset="-122"/>
              </a:rPr>
              <a:t>低功耗技术）等等</a:t>
            </a:r>
            <a:endParaRPr lang="en-US" altLang="zh-CN" dirty="0">
              <a:latin typeface="微软雅黑" pitchFamily="34" charset="-122"/>
              <a:ea typeface="微软雅黑" pitchFamily="34" charset="-122"/>
            </a:endParaRPr>
          </a:p>
          <a:p>
            <a:pPr lvl="1">
              <a:lnSpc>
                <a:spcPct val="150000"/>
              </a:lnSpc>
              <a:spcBef>
                <a:spcPts val="600"/>
              </a:spcBef>
            </a:pPr>
            <a:r>
              <a:rPr lang="zh-CN" altLang="en-US" dirty="0">
                <a:latin typeface="微软雅黑" pitchFamily="34" charset="-122"/>
                <a:ea typeface="微软雅黑" pitchFamily="34" charset="-122"/>
              </a:rPr>
              <a:t>“云”计算解决大规模数据的挖掘与分析问题：计算量巨大、计算资源的支持</a:t>
            </a:r>
          </a:p>
        </p:txBody>
      </p:sp>
      <p:pic>
        <p:nvPicPr>
          <p:cNvPr id="51202" name="Picture 2" descr="http://img.taopic.com/uploads/allimg/130713/318755-130G3235Z799.jpg"/>
          <p:cNvPicPr>
            <a:picLocks noChangeAspect="1" noChangeArrowheads="1"/>
          </p:cNvPicPr>
          <p:nvPr/>
        </p:nvPicPr>
        <p:blipFill>
          <a:blip r:embed="rId2" cstate="print"/>
          <a:srcRect/>
          <a:stretch>
            <a:fillRect/>
          </a:stretch>
        </p:blipFill>
        <p:spPr bwMode="auto">
          <a:xfrm>
            <a:off x="6996677" y="3922423"/>
            <a:ext cx="2689090" cy="2167407"/>
          </a:xfrm>
          <a:prstGeom prst="rect">
            <a:avLst/>
          </a:prstGeom>
          <a:noFill/>
        </p:spPr>
      </p:pic>
      <p:pic>
        <p:nvPicPr>
          <p:cNvPr id="51204" name="Picture 4" descr="http://www.chuanganwang.cn/wp-content/uploads/2012/12/%B9%C8%B8%E81.jpg"/>
          <p:cNvPicPr>
            <a:picLocks noChangeAspect="1" noChangeArrowheads="1"/>
          </p:cNvPicPr>
          <p:nvPr/>
        </p:nvPicPr>
        <p:blipFill>
          <a:blip r:embed="rId3" cstate="print"/>
          <a:srcRect/>
          <a:stretch>
            <a:fillRect/>
          </a:stretch>
        </p:blipFill>
        <p:spPr bwMode="auto">
          <a:xfrm>
            <a:off x="2495600" y="4005064"/>
            <a:ext cx="2894112" cy="1984678"/>
          </a:xfrm>
          <a:prstGeom prst="rect">
            <a:avLst/>
          </a:prstGeom>
          <a:noFill/>
        </p:spPr>
      </p:pic>
    </p:spTree>
    <p:extLst>
      <p:ext uri="{BB962C8B-B14F-4D97-AF65-F5344CB8AC3E}">
        <p14:creationId xmlns:p14="http://schemas.microsoft.com/office/powerpoint/2010/main" val="3620615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7452" y="274638"/>
            <a:ext cx="9493348" cy="1143000"/>
          </a:xfrm>
        </p:spPr>
        <p:txBody>
          <a:bodyPr>
            <a:normAutofit/>
          </a:bodyPr>
          <a:lstStyle/>
          <a:p>
            <a:pPr algn="l"/>
            <a:r>
              <a:rPr lang="en-US" altLang="zh-CN" sz="2000" b="1" dirty="0">
                <a:latin typeface="微软雅黑" pitchFamily="34" charset="-122"/>
                <a:ea typeface="微软雅黑" pitchFamily="34" charset="-122"/>
              </a:rPr>
              <a:t>2018-2019</a:t>
            </a:r>
            <a:r>
              <a:rPr lang="zh-CN" altLang="en-US" sz="2000" b="1" dirty="0">
                <a:latin typeface="微软雅黑" pitchFamily="34" charset="-122"/>
                <a:ea typeface="微软雅黑" pitchFamily="34" charset="-122"/>
              </a:rPr>
              <a:t>互联网爆款产品 </a:t>
            </a:r>
            <a:r>
              <a:rPr lang="en-US" altLang="zh-CN" sz="2000" b="1" dirty="0">
                <a:latin typeface="微软雅黑" pitchFamily="34" charset="-122"/>
                <a:ea typeface="微软雅黑" pitchFamily="34" charset="-122"/>
              </a:rPr>
              <a:t>—— 2018</a:t>
            </a:r>
            <a:r>
              <a:rPr lang="zh-CN" altLang="en-US" sz="2000" b="1" dirty="0">
                <a:latin typeface="微软雅黑" pitchFamily="34" charset="-122"/>
                <a:ea typeface="微软雅黑" pitchFamily="34" charset="-122"/>
              </a:rPr>
              <a:t>年春晚淘宝红包</a:t>
            </a:r>
          </a:p>
        </p:txBody>
      </p:sp>
      <p:pic>
        <p:nvPicPr>
          <p:cNvPr id="2050" name="Picture 2"/>
          <p:cNvPicPr>
            <a:picLocks noChangeAspect="1" noChangeArrowheads="1"/>
          </p:cNvPicPr>
          <p:nvPr/>
        </p:nvPicPr>
        <p:blipFill>
          <a:blip r:embed="rId2" cstate="print"/>
          <a:srcRect/>
          <a:stretch>
            <a:fillRect/>
          </a:stretch>
        </p:blipFill>
        <p:spPr bwMode="auto">
          <a:xfrm>
            <a:off x="4458893" y="1274168"/>
            <a:ext cx="2941425" cy="52292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7920155" y="1268760"/>
            <a:ext cx="2944467" cy="5234608"/>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866745" y="1268760"/>
            <a:ext cx="2992159" cy="5272162"/>
          </a:xfrm>
          <a:prstGeom prst="rect">
            <a:avLst/>
          </a:prstGeom>
          <a:noFill/>
          <a:ln w="9525">
            <a:noFill/>
            <a:miter lim="800000"/>
            <a:headEnd/>
            <a:tailEnd/>
          </a:ln>
        </p:spPr>
      </p:pic>
    </p:spTree>
    <p:extLst>
      <p:ext uri="{BB962C8B-B14F-4D97-AF65-F5344CB8AC3E}">
        <p14:creationId xmlns:p14="http://schemas.microsoft.com/office/powerpoint/2010/main" val="27997476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000" b="1" dirty="0">
                <a:latin typeface="微软雅黑" pitchFamily="34" charset="-122"/>
                <a:ea typeface="微软雅黑" pitchFamily="34" charset="-122"/>
              </a:rPr>
              <a:t>2018-2019</a:t>
            </a:r>
            <a:r>
              <a:rPr lang="zh-CN" altLang="en-US" sz="2000" b="1" dirty="0">
                <a:latin typeface="微软雅黑" pitchFamily="34" charset="-122"/>
                <a:ea typeface="微软雅黑" pitchFamily="34" charset="-122"/>
              </a:rPr>
              <a:t>互联网爆款产品 </a:t>
            </a:r>
            <a:r>
              <a:rPr lang="en-US" altLang="zh-CN" sz="2000" b="1" dirty="0">
                <a:latin typeface="微软雅黑" pitchFamily="34" charset="-122"/>
                <a:ea typeface="微软雅黑" pitchFamily="34" charset="-122"/>
              </a:rPr>
              <a:t>—— 2019</a:t>
            </a:r>
            <a:r>
              <a:rPr lang="zh-CN" altLang="en-US" sz="2000" b="1" dirty="0">
                <a:latin typeface="微软雅黑" pitchFamily="34" charset="-122"/>
                <a:ea typeface="微软雅黑" pitchFamily="34" charset="-122"/>
              </a:rPr>
              <a:t>年春晚百度红包</a:t>
            </a:r>
            <a:endParaRPr lang="zh-CN" altLang="en-US" sz="2000" dirty="0"/>
          </a:p>
        </p:txBody>
      </p:sp>
      <p:sp>
        <p:nvSpPr>
          <p:cNvPr id="5" name="内容占位符 2"/>
          <p:cNvSpPr>
            <a:spLocks noGrp="1"/>
          </p:cNvSpPr>
          <p:nvPr>
            <p:ph idx="1"/>
          </p:nvPr>
        </p:nvSpPr>
        <p:spPr>
          <a:xfrm>
            <a:off x="654148" y="1133926"/>
            <a:ext cx="9762332" cy="647381"/>
          </a:xfrm>
        </p:spPr>
        <p:txBody>
          <a:bodyPr>
            <a:noAutofit/>
          </a:bodyPr>
          <a:lstStyle/>
          <a:p>
            <a:r>
              <a:rPr lang="en-US" altLang="zh-CN" sz="2000" dirty="0">
                <a:latin typeface="微软雅黑" pitchFamily="34" charset="-122"/>
                <a:ea typeface="微软雅黑" pitchFamily="34" charset="-122"/>
              </a:rPr>
              <a:t>2019</a:t>
            </a:r>
            <a:r>
              <a:rPr lang="zh-CN" altLang="en-US" sz="2000" dirty="0">
                <a:latin typeface="微软雅黑" pitchFamily="34" charset="-122"/>
                <a:ea typeface="微软雅黑" pitchFamily="34" charset="-122"/>
              </a:rPr>
              <a:t>猪年春晚 </a:t>
            </a:r>
            <a:r>
              <a:rPr lang="zh-CN" altLang="en-US" sz="2000" b="1" dirty="0">
                <a:solidFill>
                  <a:srgbClr val="0070C0"/>
                </a:solidFill>
                <a:latin typeface="微软雅黑" pitchFamily="34" charset="-122"/>
                <a:ea typeface="微软雅黑" pitchFamily="34" charset="-122"/>
              </a:rPr>
              <a:t>百度 </a:t>
            </a:r>
            <a:r>
              <a:rPr lang="zh-CN" altLang="en-US" sz="2000" dirty="0">
                <a:latin typeface="微软雅黑" pitchFamily="34" charset="-122"/>
                <a:ea typeface="微软雅黑" pitchFamily="34" charset="-122"/>
              </a:rPr>
              <a:t>红包（</a:t>
            </a:r>
            <a:r>
              <a:rPr lang="en-US" altLang="zh-CN" sz="2000" dirty="0">
                <a:latin typeface="微软雅黑" pitchFamily="34" charset="-122"/>
                <a:ea typeface="微软雅黑" pitchFamily="34" charset="-122"/>
              </a:rPr>
              <a:t>22:50</a:t>
            </a:r>
            <a:r>
              <a:rPr lang="zh-CN" altLang="en-US" sz="2000" dirty="0">
                <a:latin typeface="微软雅黑" pitchFamily="34" charset="-122"/>
                <a:ea typeface="微软雅黑" pitchFamily="34" charset="-122"/>
              </a:rPr>
              <a:t>左右百度云红包崩溃，</a:t>
            </a:r>
            <a:r>
              <a:rPr lang="en-US" altLang="zh-CN" sz="2000" dirty="0">
                <a:latin typeface="微软雅黑" pitchFamily="34" charset="-122"/>
                <a:ea typeface="微软雅黑" pitchFamily="34" charset="-122"/>
              </a:rPr>
              <a:t>208</a:t>
            </a:r>
            <a:r>
              <a:rPr lang="zh-CN" altLang="en-US" sz="2000" dirty="0">
                <a:latin typeface="微软雅黑" pitchFamily="34" charset="-122"/>
                <a:ea typeface="微软雅黑" pitchFamily="34" charset="-122"/>
              </a:rPr>
              <a:t>亿次互动</a:t>
            </a:r>
            <a:r>
              <a:rPr lang="en-US" altLang="zh-CN" sz="2000" dirty="0">
                <a:latin typeface="微软雅黑" pitchFamily="34" charset="-122"/>
                <a:ea typeface="微软雅黑" pitchFamily="34" charset="-122"/>
              </a:rPr>
              <a:t>/1.9</a:t>
            </a:r>
            <a:r>
              <a:rPr lang="zh-CN" altLang="en-US" sz="2000" dirty="0">
                <a:latin typeface="微软雅黑" pitchFamily="34" charset="-122"/>
                <a:ea typeface="微软雅黑" pitchFamily="34" charset="-122"/>
              </a:rPr>
              <a:t>亿次攻击</a:t>
            </a:r>
            <a:r>
              <a:rPr lang="en-US" altLang="zh-CN" sz="2000" dirty="0">
                <a:latin typeface="微软雅黑" pitchFamily="34" charset="-122"/>
                <a:ea typeface="微软雅黑" pitchFamily="34" charset="-122"/>
              </a:rPr>
              <a:t>)</a:t>
            </a:r>
          </a:p>
        </p:txBody>
      </p:sp>
      <p:pic>
        <p:nvPicPr>
          <p:cNvPr id="4" name="Picture 3"/>
          <p:cNvPicPr>
            <a:picLocks noChangeAspect="1" noChangeArrowheads="1"/>
          </p:cNvPicPr>
          <p:nvPr/>
        </p:nvPicPr>
        <p:blipFill>
          <a:blip r:embed="rId3" cstate="print"/>
          <a:srcRect/>
          <a:stretch>
            <a:fillRect/>
          </a:stretch>
        </p:blipFill>
        <p:spPr bwMode="auto">
          <a:xfrm>
            <a:off x="8156579" y="1614203"/>
            <a:ext cx="2518233" cy="5223000"/>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4496122" y="1609957"/>
            <a:ext cx="2531437" cy="5250384"/>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1118359" y="1609957"/>
            <a:ext cx="2520280" cy="5227246"/>
          </a:xfrm>
          <a:prstGeom prst="rect">
            <a:avLst/>
          </a:prstGeom>
          <a:noFill/>
          <a:ln w="9525">
            <a:noFill/>
            <a:miter lim="800000"/>
            <a:headEnd/>
            <a:tailEnd/>
          </a:ln>
        </p:spPr>
      </p:pic>
    </p:spTree>
    <p:extLst>
      <p:ext uri="{BB962C8B-B14F-4D97-AF65-F5344CB8AC3E}">
        <p14:creationId xmlns:p14="http://schemas.microsoft.com/office/powerpoint/2010/main" val="12181513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000" b="1" dirty="0">
                <a:latin typeface="微软雅黑" pitchFamily="34" charset="-122"/>
                <a:ea typeface="微软雅黑" pitchFamily="34" charset="-122"/>
              </a:rPr>
              <a:t>2018-2019</a:t>
            </a:r>
            <a:r>
              <a:rPr lang="zh-CN" altLang="en-US" sz="2000" b="1" dirty="0">
                <a:latin typeface="微软雅黑" pitchFamily="34" charset="-122"/>
                <a:ea typeface="微软雅黑" pitchFamily="34" charset="-122"/>
              </a:rPr>
              <a:t>互联网爆款产品 </a:t>
            </a:r>
            <a:r>
              <a:rPr lang="en-US" altLang="zh-CN" sz="2000" b="1" dirty="0">
                <a:latin typeface="微软雅黑" pitchFamily="34" charset="-122"/>
                <a:ea typeface="微软雅黑" pitchFamily="34" charset="-122"/>
              </a:rPr>
              <a:t>—— 2020</a:t>
            </a:r>
            <a:r>
              <a:rPr lang="zh-CN" altLang="en-US" sz="2000" b="1" dirty="0">
                <a:latin typeface="微软雅黑" pitchFamily="34" charset="-122"/>
                <a:ea typeface="微软雅黑" pitchFamily="34" charset="-122"/>
              </a:rPr>
              <a:t>年在线办公、会议系统</a:t>
            </a:r>
            <a:endParaRPr lang="zh-CN" altLang="en-US" sz="2000" dirty="0"/>
          </a:p>
        </p:txBody>
      </p:sp>
      <p:sp>
        <p:nvSpPr>
          <p:cNvPr id="5" name="内容占位符 2"/>
          <p:cNvSpPr>
            <a:spLocks noGrp="1"/>
          </p:cNvSpPr>
          <p:nvPr>
            <p:ph idx="1"/>
          </p:nvPr>
        </p:nvSpPr>
        <p:spPr>
          <a:xfrm>
            <a:off x="703385" y="1214423"/>
            <a:ext cx="9713095" cy="486386"/>
          </a:xfrm>
        </p:spPr>
        <p:txBody>
          <a:bodyPr>
            <a:noAutofit/>
          </a:bodyPr>
          <a:lstStyle/>
          <a:p>
            <a:r>
              <a:rPr lang="zh-CN" altLang="en-US" sz="2000" dirty="0">
                <a:latin typeface="微软雅黑" pitchFamily="34" charset="-122"/>
                <a:ea typeface="微软雅黑" pitchFamily="34" charset="-122"/>
              </a:rPr>
              <a:t>钉钉、腾讯会议、</a:t>
            </a:r>
            <a:r>
              <a:rPr lang="en-US" altLang="zh-CN" sz="2000" dirty="0">
                <a:latin typeface="微软雅黑" pitchFamily="34" charset="-122"/>
                <a:ea typeface="微软雅黑" pitchFamily="34" charset="-122"/>
              </a:rPr>
              <a:t>Zoom</a:t>
            </a:r>
            <a:r>
              <a:rPr lang="zh-CN" altLang="en-US" sz="2000" dirty="0">
                <a:latin typeface="微软雅黑" pitchFamily="34" charset="-122"/>
                <a:ea typeface="微软雅黑" pitchFamily="34" charset="-122"/>
              </a:rPr>
              <a:t>等</a:t>
            </a:r>
            <a:endParaRPr lang="en-US" altLang="zh-CN" sz="2000" dirty="0">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7766174" y="1389503"/>
            <a:ext cx="2908638" cy="5173497"/>
          </a:xfrm>
          <a:prstGeom prst="rect">
            <a:avLst/>
          </a:prstGeom>
        </p:spPr>
      </p:pic>
      <p:pic>
        <p:nvPicPr>
          <p:cNvPr id="6" name="图片 5"/>
          <p:cNvPicPr>
            <a:picLocks noChangeAspect="1"/>
          </p:cNvPicPr>
          <p:nvPr/>
        </p:nvPicPr>
        <p:blipFill>
          <a:blip r:embed="rId4"/>
          <a:stretch>
            <a:fillRect/>
          </a:stretch>
        </p:blipFill>
        <p:spPr>
          <a:xfrm>
            <a:off x="4326004" y="1389503"/>
            <a:ext cx="3181838" cy="5157657"/>
          </a:xfrm>
          <a:prstGeom prst="rect">
            <a:avLst/>
          </a:prstGeom>
        </p:spPr>
      </p:pic>
    </p:spTree>
    <p:extLst>
      <p:ext uri="{BB962C8B-B14F-4D97-AF65-F5344CB8AC3E}">
        <p14:creationId xmlns:p14="http://schemas.microsoft.com/office/powerpoint/2010/main" val="31023675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000" b="1" dirty="0">
                <a:latin typeface="微软雅黑" pitchFamily="34" charset="-122"/>
                <a:ea typeface="微软雅黑" pitchFamily="34" charset="-122"/>
              </a:rPr>
              <a:t>2018-2019</a:t>
            </a:r>
            <a:r>
              <a:rPr lang="zh-CN" altLang="en-US" sz="2000" b="1" dirty="0">
                <a:latin typeface="微软雅黑" pitchFamily="34" charset="-122"/>
                <a:ea typeface="微软雅黑" pitchFamily="34" charset="-122"/>
              </a:rPr>
              <a:t>互联网爆款产品 </a:t>
            </a:r>
            <a:r>
              <a:rPr lang="en-US" altLang="zh-CN" sz="2000" b="1" dirty="0">
                <a:latin typeface="微软雅黑" pitchFamily="34" charset="-122"/>
                <a:ea typeface="微软雅黑" pitchFamily="34" charset="-122"/>
              </a:rPr>
              <a:t>—— 2020</a:t>
            </a:r>
            <a:r>
              <a:rPr lang="zh-CN" altLang="en-US" sz="2000" b="1" dirty="0">
                <a:latin typeface="微软雅黑" pitchFamily="34" charset="-122"/>
                <a:ea typeface="微软雅黑" pitchFamily="34" charset="-122"/>
              </a:rPr>
              <a:t>年在线办公、会议系统</a:t>
            </a:r>
            <a:endParaRPr lang="zh-CN" altLang="en-US" sz="2000" dirty="0"/>
          </a:p>
        </p:txBody>
      </p:sp>
      <p:sp>
        <p:nvSpPr>
          <p:cNvPr id="4" name="内容占位符 3"/>
          <p:cNvSpPr>
            <a:spLocks noGrp="1"/>
          </p:cNvSpPr>
          <p:nvPr>
            <p:ph idx="1"/>
          </p:nvPr>
        </p:nvSpPr>
        <p:spPr/>
        <p:txBody>
          <a:bodyPr/>
          <a:lstStyle/>
          <a:p>
            <a:endParaRPr lang="zh-CN" altLang="en-US"/>
          </a:p>
        </p:txBody>
      </p:sp>
      <p:pic>
        <p:nvPicPr>
          <p:cNvPr id="7" name="图片 6"/>
          <p:cNvPicPr>
            <a:picLocks noChangeAspect="1"/>
          </p:cNvPicPr>
          <p:nvPr/>
        </p:nvPicPr>
        <p:blipFill>
          <a:blip r:embed="rId3"/>
          <a:stretch>
            <a:fillRect/>
          </a:stretch>
        </p:blipFill>
        <p:spPr>
          <a:xfrm>
            <a:off x="898773" y="1290280"/>
            <a:ext cx="9699558" cy="5303560"/>
          </a:xfrm>
          <a:prstGeom prst="rect">
            <a:avLst/>
          </a:prstGeom>
        </p:spPr>
      </p:pic>
    </p:spTree>
    <p:extLst>
      <p:ext uri="{BB962C8B-B14F-4D97-AF65-F5344CB8AC3E}">
        <p14:creationId xmlns:p14="http://schemas.microsoft.com/office/powerpoint/2010/main" val="8808808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latin typeface="微软雅黑" pitchFamily="34" charset="-122"/>
                <a:ea typeface="微软雅黑" pitchFamily="34" charset="-122"/>
              </a:rPr>
              <a:t>关于“边缘计算”（</a:t>
            </a:r>
            <a:r>
              <a:rPr lang="en-US" altLang="zh-CN" sz="2000" b="1" dirty="0">
                <a:latin typeface="微软雅黑" pitchFamily="34" charset="-122"/>
                <a:ea typeface="微软雅黑" pitchFamily="34" charset="-122"/>
              </a:rPr>
              <a:t>Edge Computing</a:t>
            </a:r>
            <a:r>
              <a:rPr lang="zh-CN" altLang="en-US" sz="2000" b="1" dirty="0">
                <a:latin typeface="微软雅黑" pitchFamily="34" charset="-122"/>
                <a:ea typeface="微软雅黑" pitchFamily="34" charset="-122"/>
              </a:rPr>
              <a:t>）</a:t>
            </a:r>
          </a:p>
        </p:txBody>
      </p:sp>
      <p:sp>
        <p:nvSpPr>
          <p:cNvPr id="3" name="内容占位符 2"/>
          <p:cNvSpPr>
            <a:spLocks noGrp="1"/>
          </p:cNvSpPr>
          <p:nvPr>
            <p:ph idx="1"/>
          </p:nvPr>
        </p:nvSpPr>
        <p:spPr>
          <a:xfrm>
            <a:off x="563960" y="1290280"/>
            <a:ext cx="10972800" cy="4133056"/>
          </a:xfrm>
        </p:spPr>
        <p:txBody>
          <a:bodyPr>
            <a:normAutofit/>
          </a:bodyPr>
          <a:lstStyle/>
          <a:p>
            <a:r>
              <a:rPr lang="en-US" altLang="zh-CN" sz="2000" b="1" dirty="0"/>
              <a:t>“</a:t>
            </a:r>
            <a:r>
              <a:rPr lang="zh-CN" altLang="en-US" sz="2000" b="1" dirty="0"/>
              <a:t>边缘计算</a:t>
            </a:r>
            <a:r>
              <a:rPr lang="en-US" altLang="zh-CN" sz="2000" b="1" dirty="0"/>
              <a:t>”</a:t>
            </a:r>
          </a:p>
          <a:p>
            <a:pPr lvl="1"/>
            <a:r>
              <a:rPr lang="zh-CN" altLang="en-US" sz="2000" dirty="0"/>
              <a:t>边缘计算可以理解为是指利用靠近数据源的边缘地带来完成的运算程序。</a:t>
            </a:r>
            <a:endParaRPr lang="en-US" altLang="zh-CN" sz="2000" dirty="0"/>
          </a:p>
          <a:p>
            <a:r>
              <a:rPr lang="zh-CN" altLang="en-US" sz="2000" b="1" dirty="0"/>
              <a:t>与“云”计算的关系</a:t>
            </a:r>
            <a:endParaRPr lang="en-US" altLang="zh-CN" sz="2000" b="1" dirty="0"/>
          </a:p>
          <a:p>
            <a:pPr lvl="1"/>
            <a:r>
              <a:rPr lang="zh-CN" altLang="en-US" sz="2000" dirty="0"/>
              <a:t>云计算是集中式大数据处理，边缘计算则可以理解为边缘式大数据处理。</a:t>
            </a:r>
          </a:p>
          <a:p>
            <a:pPr lvl="1"/>
            <a:r>
              <a:rPr lang="zh-CN" altLang="en-US" sz="2000" dirty="0"/>
              <a:t>但不同的是，只是这一次，数据不用再传到遥远的云端，在边缘侧就能解决。</a:t>
            </a:r>
          </a:p>
          <a:p>
            <a:pPr lvl="1"/>
            <a:r>
              <a:rPr lang="zh-CN" altLang="en-US" sz="2000" dirty="0"/>
              <a:t>边缘计算更适合实时的数据分析和智能化处理，相较单纯的云计算也更加高效而且安全！</a:t>
            </a:r>
            <a:endParaRPr lang="en-US" altLang="zh-CN" sz="2000" dirty="0"/>
          </a:p>
          <a:p>
            <a:r>
              <a:rPr lang="zh-CN" altLang="en-US" sz="2000" b="1" dirty="0"/>
              <a:t>云计算把握整体，边缘计算更专注局部</a:t>
            </a:r>
            <a:endParaRPr lang="zh-CN" altLang="en-US" sz="2000" dirty="0"/>
          </a:p>
          <a:p>
            <a:pPr lvl="1"/>
            <a:endParaRPr lang="zh-CN" altLang="en-US" dirty="0"/>
          </a:p>
        </p:txBody>
      </p:sp>
      <p:pic>
        <p:nvPicPr>
          <p:cNvPr id="2050" name="Picture 2" descr="preview"/>
          <p:cNvPicPr>
            <a:picLocks noChangeAspect="1" noChangeArrowheads="1"/>
          </p:cNvPicPr>
          <p:nvPr/>
        </p:nvPicPr>
        <p:blipFill>
          <a:blip r:embed="rId2" cstate="print"/>
          <a:srcRect/>
          <a:stretch>
            <a:fillRect/>
          </a:stretch>
        </p:blipFill>
        <p:spPr bwMode="auto">
          <a:xfrm>
            <a:off x="7125679" y="3840480"/>
            <a:ext cx="3687687" cy="2799471"/>
          </a:xfrm>
          <a:prstGeom prst="rect">
            <a:avLst/>
          </a:prstGeom>
          <a:noFill/>
        </p:spPr>
      </p:pic>
    </p:spTree>
    <p:extLst>
      <p:ext uri="{BB962C8B-B14F-4D97-AF65-F5344CB8AC3E}">
        <p14:creationId xmlns:p14="http://schemas.microsoft.com/office/powerpoint/2010/main" val="4017426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latin typeface="微软雅黑" pitchFamily="34" charset="-122"/>
                <a:ea typeface="微软雅黑" pitchFamily="34" charset="-122"/>
              </a:rPr>
              <a:t>关于“新基建”</a:t>
            </a:r>
            <a:r>
              <a:rPr lang="en-US" altLang="zh-CN" sz="2000" b="1" dirty="0">
                <a:latin typeface="微软雅黑" pitchFamily="34" charset="-122"/>
                <a:ea typeface="微软雅黑" pitchFamily="34" charset="-122"/>
              </a:rPr>
              <a:t>(1)</a:t>
            </a:r>
            <a:endParaRPr lang="zh-CN" altLang="en-US" sz="2000" b="1"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en-US" altLang="zh-CN" dirty="0" smtClean="0"/>
          </a:p>
          <a:p>
            <a:endParaRPr lang="en-US" altLang="zh-CN" dirty="0" smtClean="0"/>
          </a:p>
          <a:p>
            <a:pPr>
              <a:buNone/>
            </a:pPr>
            <a:r>
              <a:rPr lang="en-US" altLang="zh-CN" dirty="0" smtClean="0"/>
              <a:t> </a:t>
            </a:r>
          </a:p>
        </p:txBody>
      </p:sp>
      <p:pic>
        <p:nvPicPr>
          <p:cNvPr id="1030" name="Picture 6" descr="https://pics5.baidu.com/feed/a1ec08fa513d26976ce2aa32425dfdfd4216d8dc.jpeg?token=e2b16157168cc9813e260d59e8ee3c93&amp;s=D5AE975646E074A90BBE6EFC03009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546" y="1503255"/>
            <a:ext cx="8568952" cy="4793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9412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b="1" dirty="0">
                <a:latin typeface="微软雅黑" pitchFamily="34" charset="-122"/>
                <a:ea typeface="微软雅黑" pitchFamily="34" charset="-122"/>
              </a:rPr>
              <a:t>关于“新基建”</a:t>
            </a:r>
            <a:r>
              <a:rPr lang="en-US" altLang="zh-CN" sz="2000" b="1" dirty="0">
                <a:latin typeface="微软雅黑" pitchFamily="34" charset="-122"/>
                <a:ea typeface="微软雅黑" pitchFamily="34" charset="-122"/>
              </a:rPr>
              <a:t>(2)</a:t>
            </a:r>
            <a:endParaRPr lang="zh-CN" altLang="en-US" sz="2000" b="1" dirty="0">
              <a:latin typeface="微软雅黑" pitchFamily="34" charset="-122"/>
              <a:ea typeface="微软雅黑" pitchFamily="34" charset="-122"/>
            </a:endParaRPr>
          </a:p>
        </p:txBody>
      </p:sp>
      <p:sp>
        <p:nvSpPr>
          <p:cNvPr id="3" name="内容占位符 2"/>
          <p:cNvSpPr>
            <a:spLocks noGrp="1"/>
          </p:cNvSpPr>
          <p:nvPr>
            <p:ph idx="1"/>
          </p:nvPr>
        </p:nvSpPr>
        <p:spPr>
          <a:xfrm>
            <a:off x="914400" y="1340769"/>
            <a:ext cx="9799608" cy="4785395"/>
          </a:xfrm>
        </p:spPr>
        <p:txBody>
          <a:bodyPr>
            <a:normAutofit/>
          </a:bodyPr>
          <a:lstStyle/>
          <a:p>
            <a:pPr>
              <a:lnSpc>
                <a:spcPct val="120000"/>
              </a:lnSpc>
            </a:pPr>
            <a:r>
              <a:rPr lang="en-US" altLang="zh-CN" sz="2000" b="1" dirty="0" smtClean="0"/>
              <a:t>5G</a:t>
            </a:r>
            <a:r>
              <a:rPr lang="zh-CN" altLang="en-US" sz="2000" b="1" dirty="0" smtClean="0"/>
              <a:t>基站</a:t>
            </a:r>
            <a:r>
              <a:rPr lang="zh-CN" altLang="en-US" sz="2000" dirty="0" smtClean="0"/>
              <a:t>                          </a:t>
            </a:r>
            <a:r>
              <a:rPr lang="en-US" altLang="zh-CN" sz="2000" dirty="0" smtClean="0"/>
              <a:t>—— </a:t>
            </a:r>
            <a:r>
              <a:rPr lang="zh-CN" altLang="en-US" sz="2000" dirty="0" smtClean="0"/>
              <a:t>数据连接与</a:t>
            </a:r>
            <a:r>
              <a:rPr lang="zh-CN" altLang="en-US" sz="2000" b="1" dirty="0" smtClean="0"/>
              <a:t>传输速度</a:t>
            </a:r>
            <a:r>
              <a:rPr lang="zh-CN" altLang="en-US" sz="2000" dirty="0" smtClean="0"/>
              <a:t>的问题</a:t>
            </a:r>
            <a:endParaRPr lang="en-US" altLang="zh-CN" sz="2000" dirty="0" smtClean="0"/>
          </a:p>
          <a:p>
            <a:pPr>
              <a:lnSpc>
                <a:spcPct val="120000"/>
              </a:lnSpc>
            </a:pPr>
            <a:r>
              <a:rPr lang="zh-CN" altLang="en-US" sz="2000" b="1" dirty="0" smtClean="0"/>
              <a:t>大数据中心（边云计算）</a:t>
            </a:r>
            <a:r>
              <a:rPr lang="en-US" altLang="zh-CN" sz="2000" dirty="0" smtClean="0"/>
              <a:t>—— </a:t>
            </a:r>
            <a:r>
              <a:rPr lang="zh-CN" altLang="en-US" sz="2000" dirty="0" smtClean="0"/>
              <a:t>存储与</a:t>
            </a:r>
            <a:r>
              <a:rPr lang="zh-CN" altLang="en-US" sz="2000" b="1" dirty="0" smtClean="0"/>
              <a:t>算力</a:t>
            </a:r>
            <a:r>
              <a:rPr lang="zh-CN" altLang="en-US" sz="2000" dirty="0" smtClean="0"/>
              <a:t>的问题</a:t>
            </a:r>
            <a:endParaRPr lang="en-US" altLang="zh-CN" sz="2000" dirty="0" smtClean="0"/>
          </a:p>
          <a:p>
            <a:pPr>
              <a:lnSpc>
                <a:spcPct val="120000"/>
              </a:lnSpc>
            </a:pPr>
            <a:r>
              <a:rPr lang="zh-CN" altLang="en-US" sz="2000" b="1" dirty="0" smtClean="0"/>
              <a:t>人工智能</a:t>
            </a:r>
            <a:r>
              <a:rPr lang="zh-CN" altLang="en-US" sz="2000" dirty="0" smtClean="0"/>
              <a:t>                        </a:t>
            </a:r>
            <a:r>
              <a:rPr lang="en-US" altLang="zh-CN" sz="2000" dirty="0" smtClean="0"/>
              <a:t>—— </a:t>
            </a:r>
            <a:r>
              <a:rPr lang="zh-CN" altLang="en-US" sz="2000" b="1" dirty="0" smtClean="0"/>
              <a:t>算法</a:t>
            </a:r>
            <a:r>
              <a:rPr lang="zh-CN" altLang="en-US" sz="2000" dirty="0" smtClean="0"/>
              <a:t>的问题</a:t>
            </a:r>
            <a:endParaRPr lang="en-US" altLang="zh-CN" sz="2000" dirty="0" smtClean="0"/>
          </a:p>
          <a:p>
            <a:pPr>
              <a:lnSpc>
                <a:spcPct val="120000"/>
              </a:lnSpc>
            </a:pPr>
            <a:r>
              <a:rPr lang="zh-CN" altLang="en-US" sz="2000" b="1" dirty="0" smtClean="0"/>
              <a:t>工业互联网 </a:t>
            </a:r>
            <a:r>
              <a:rPr lang="en-US" altLang="zh-CN" sz="2000" dirty="0" smtClean="0"/>
              <a:t>—— </a:t>
            </a:r>
            <a:r>
              <a:rPr lang="zh-CN" altLang="en-US" sz="2000" dirty="0" smtClean="0"/>
              <a:t>利用已有的算法、算力和数据联通能力解决</a:t>
            </a:r>
            <a:r>
              <a:rPr lang="zh-CN" altLang="en-US" sz="2000" b="1" dirty="0" smtClean="0"/>
              <a:t>工业效能</a:t>
            </a:r>
            <a:r>
              <a:rPr lang="zh-CN" altLang="en-US" sz="2000" dirty="0" smtClean="0"/>
              <a:t>的问题</a:t>
            </a:r>
            <a:endParaRPr lang="en-US" altLang="zh-CN" sz="2000" dirty="0"/>
          </a:p>
        </p:txBody>
      </p:sp>
      <p:pic>
        <p:nvPicPr>
          <p:cNvPr id="2050" name="Picture 2" descr="https://timgsa.baidu.com/timg?image&amp;quality=80&amp;size=b9999_10000&amp;sec=1587020605140&amp;di=ab37ee2fb748192fc082a5cade575372&amp;imgtype=0&amp;src=http%3A%2F%2Fe0.ifengimg.com%2F04%2F2019%2F0219%2F82FF9F5F78D343150E2EB94C62212FC819EEDD88_size760_w1024_h509.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837" y="3262514"/>
            <a:ext cx="3963838" cy="19703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87020653232&amp;di=2ade2fec46a3cc51a08f1255ef239e73&amp;imgtype=0&amp;src=http%3A%2F%2F2f.zol-img.com.cn%2Fproduct%2F114_500x2000%2F633%2FceUnzKe9qM2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322" y="4754884"/>
            <a:ext cx="2985312" cy="19703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imgsa.baidu.com/timg?image&amp;quality=80&amp;size=b9999_10000&amp;sec=1587020716537&amp;di=8eb2a184ed3a194e0dbbf62ff597198e&amp;imgtype=0&amp;src=http%3A%2F%2Fwww.zhqycm.com%2Fd%2Ffile%2Fjiaju%2Fqyzx%2F2019-01-15%2F359031d6859eae38c743c3dd5c83676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7281" y="3262514"/>
            <a:ext cx="3702323" cy="185116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imgsa.baidu.com/timg?image&amp;quality=80&amp;size=b9999_10000&amp;sec=1587020749859&amp;di=f911fb314fdd74e646ee7244fd7a6c47&amp;imgtype=0&amp;src=http%3A%2F%2Fnfs.gongkong.com%2Fzhikuziliao%2Fnews%2Fqiyexinwen%2Fhoneywell%2F15035387572230549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4370" y="946373"/>
            <a:ext cx="2822078" cy="170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4502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什么是互联网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p>
        </p:txBody>
      </p:sp>
      <p:sp>
        <p:nvSpPr>
          <p:cNvPr id="3" name="内容占位符 2"/>
          <p:cNvSpPr>
            <a:spLocks noGrp="1"/>
          </p:cNvSpPr>
          <p:nvPr>
            <p:ph idx="1"/>
          </p:nvPr>
        </p:nvSpPr>
        <p:spPr>
          <a:xfrm>
            <a:off x="682283" y="1268762"/>
            <a:ext cx="11204917" cy="2664295"/>
          </a:xfrm>
        </p:spPr>
        <p:txBody>
          <a:bodyPr>
            <a:normAutofit/>
          </a:bodyPr>
          <a:lstStyle/>
          <a:p>
            <a:pPr>
              <a:spcBef>
                <a:spcPts val="600"/>
              </a:spcBef>
            </a:pPr>
            <a:r>
              <a:rPr lang="zh-CN" altLang="en-US" sz="2000" dirty="0">
                <a:latin typeface="微软雅黑" pitchFamily="34" charset="-122"/>
                <a:ea typeface="微软雅黑" pitchFamily="34" charset="-122"/>
              </a:rPr>
              <a:t>“互联网</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就是“互联网</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各个传统行业”，但这并不是简单的两者相加，而是利用信息技术以及互联网平台，让互联网与传统行业进行深度融合，创造新的发展生态。 </a:t>
            </a:r>
            <a:endParaRPr lang="en-US" altLang="zh-CN" sz="2000" dirty="0">
              <a:latin typeface="微软雅黑" pitchFamily="34" charset="-122"/>
              <a:ea typeface="微软雅黑" pitchFamily="34" charset="-122"/>
            </a:endParaRPr>
          </a:p>
          <a:p>
            <a:pPr>
              <a:spcBef>
                <a:spcPts val="600"/>
              </a:spcBef>
            </a:pPr>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”实现：</a:t>
            </a:r>
            <a:endParaRPr lang="en-US" altLang="zh-CN" sz="2000" b="1" dirty="0">
              <a:latin typeface="微软雅黑" pitchFamily="34" charset="-122"/>
              <a:ea typeface="微软雅黑" pitchFamily="34" charset="-122"/>
            </a:endParaRPr>
          </a:p>
          <a:p>
            <a:pPr lvl="1">
              <a:spcBef>
                <a:spcPts val="600"/>
              </a:spcBef>
            </a:pPr>
            <a:r>
              <a:rPr lang="zh-CN" altLang="en-US" b="1" dirty="0">
                <a:latin typeface="微软雅黑" pitchFamily="34" charset="-122"/>
                <a:ea typeface="微软雅黑" pitchFamily="34" charset="-122"/>
              </a:rPr>
              <a:t>消费者</a:t>
            </a:r>
            <a:r>
              <a:rPr lang="zh-CN" altLang="en-US" dirty="0">
                <a:latin typeface="微软雅黑" pitchFamily="34" charset="-122"/>
                <a:ea typeface="微软雅黑" pitchFamily="34" charset="-122"/>
              </a:rPr>
              <a:t>实现消费升级：物美价廉，方便</a:t>
            </a:r>
            <a:endParaRPr lang="en-US" altLang="zh-CN" dirty="0">
              <a:latin typeface="微软雅黑" pitchFamily="34" charset="-122"/>
              <a:ea typeface="微软雅黑" pitchFamily="34" charset="-122"/>
            </a:endParaRPr>
          </a:p>
          <a:p>
            <a:pPr lvl="1">
              <a:spcBef>
                <a:spcPts val="600"/>
              </a:spcBef>
            </a:pPr>
            <a:r>
              <a:rPr lang="zh-CN" altLang="en-US" b="1" dirty="0">
                <a:latin typeface="微软雅黑" pitchFamily="34" charset="-122"/>
                <a:ea typeface="微软雅黑" pitchFamily="34" charset="-122"/>
              </a:rPr>
              <a:t>企业</a:t>
            </a:r>
            <a:r>
              <a:rPr lang="zh-CN" altLang="en-US" dirty="0">
                <a:latin typeface="微软雅黑" pitchFamily="34" charset="-122"/>
                <a:ea typeface="微软雅黑" pitchFamily="34" charset="-122"/>
              </a:rPr>
              <a:t>实现产业升级与转型：为消费者提供更加方便和优质的服务，但是不能背离商业的本质。</a:t>
            </a:r>
          </a:p>
        </p:txBody>
      </p:sp>
      <p:pic>
        <p:nvPicPr>
          <p:cNvPr id="1028" name="Picture 4"/>
          <p:cNvPicPr>
            <a:picLocks noChangeAspect="1" noChangeArrowheads="1"/>
          </p:cNvPicPr>
          <p:nvPr/>
        </p:nvPicPr>
        <p:blipFill>
          <a:blip r:embed="rId2" cstate="print"/>
          <a:srcRect/>
          <a:stretch>
            <a:fillRect/>
          </a:stretch>
        </p:blipFill>
        <p:spPr bwMode="auto">
          <a:xfrm>
            <a:off x="6721532" y="4059866"/>
            <a:ext cx="3871150" cy="2304256"/>
          </a:xfrm>
          <a:prstGeom prst="rect">
            <a:avLst/>
          </a:prstGeom>
          <a:noFill/>
          <a:ln w="9525">
            <a:noFill/>
            <a:miter lim="800000"/>
            <a:headEnd/>
            <a:tailEnd/>
          </a:ln>
        </p:spPr>
      </p:pic>
      <p:pic>
        <p:nvPicPr>
          <p:cNvPr id="5" name="Picture 3" descr="E:\Google Earth2.jpg"/>
          <p:cNvPicPr>
            <a:picLocks noChangeAspect="1" noChangeArrowheads="1"/>
          </p:cNvPicPr>
          <p:nvPr/>
        </p:nvPicPr>
        <p:blipFill>
          <a:blip r:embed="rId3" cstate="print"/>
          <a:srcRect/>
          <a:stretch>
            <a:fillRect/>
          </a:stretch>
        </p:blipFill>
        <p:spPr bwMode="auto">
          <a:xfrm>
            <a:off x="1395546" y="4059026"/>
            <a:ext cx="4032238" cy="2305096"/>
          </a:xfrm>
          <a:prstGeom prst="rect">
            <a:avLst/>
          </a:prstGeom>
          <a:noFill/>
        </p:spPr>
      </p:pic>
    </p:spTree>
    <p:extLst>
      <p:ext uri="{BB962C8B-B14F-4D97-AF65-F5344CB8AC3E}">
        <p14:creationId xmlns:p14="http://schemas.microsoft.com/office/powerpoint/2010/main" val="863353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从几个热点概念说起</a:t>
            </a:r>
          </a:p>
        </p:txBody>
      </p:sp>
      <p:sp>
        <p:nvSpPr>
          <p:cNvPr id="3" name="内容占位符 2"/>
          <p:cNvSpPr>
            <a:spLocks noGrp="1"/>
          </p:cNvSpPr>
          <p:nvPr>
            <p:ph idx="1"/>
          </p:nvPr>
        </p:nvSpPr>
        <p:spPr>
          <a:xfrm>
            <a:off x="741680" y="1361440"/>
            <a:ext cx="11033760" cy="4378946"/>
          </a:xfrm>
        </p:spPr>
        <p:txBody>
          <a:bodyPr>
            <a:normAutofit/>
          </a:bodyPr>
          <a:lstStyle/>
          <a:p>
            <a:pPr>
              <a:lnSpc>
                <a:spcPct val="100000"/>
              </a:lnSpc>
              <a:spcBef>
                <a:spcPts val="1200"/>
              </a:spcBef>
            </a:pPr>
            <a:r>
              <a:rPr lang="zh-CN" altLang="en-US" sz="2000" dirty="0">
                <a:latin typeface="微软雅黑" pitchFamily="34" charset="-122"/>
                <a:ea typeface="微软雅黑" pitchFamily="34" charset="-122"/>
              </a:rPr>
              <a:t>为什么移动互联网时代对我们的生活有如此之大的影响？</a:t>
            </a:r>
            <a:endParaRPr lang="en-US" altLang="zh-CN" sz="2000" dirty="0">
              <a:latin typeface="微软雅黑" pitchFamily="34" charset="-122"/>
              <a:ea typeface="微软雅黑" pitchFamily="34" charset="-122"/>
            </a:endParaRPr>
          </a:p>
          <a:p>
            <a:pPr>
              <a:lnSpc>
                <a:spcPct val="100000"/>
              </a:lnSpc>
              <a:spcBef>
                <a:spcPts val="1200"/>
              </a:spcBef>
            </a:pPr>
            <a:r>
              <a:rPr lang="zh-CN" altLang="en-US" sz="2000" dirty="0">
                <a:latin typeface="微软雅黑" pitchFamily="34" charset="-122"/>
                <a:ea typeface="微软雅黑" pitchFamily="34" charset="-122"/>
              </a:rPr>
              <a:t>什么是“物联网”？</a:t>
            </a:r>
            <a:endParaRPr lang="en-US" altLang="zh-CN" sz="2000" dirty="0">
              <a:latin typeface="微软雅黑" pitchFamily="34" charset="-122"/>
              <a:ea typeface="微软雅黑" pitchFamily="34" charset="-122"/>
            </a:endParaRPr>
          </a:p>
          <a:p>
            <a:pPr>
              <a:lnSpc>
                <a:spcPct val="100000"/>
              </a:lnSpc>
              <a:spcBef>
                <a:spcPts val="1200"/>
              </a:spcBef>
            </a:pPr>
            <a:r>
              <a:rPr lang="zh-CN" altLang="en-US" sz="2000" dirty="0">
                <a:latin typeface="微软雅黑" pitchFamily="34" charset="-122"/>
                <a:ea typeface="微软雅黑" pitchFamily="34" charset="-122"/>
              </a:rPr>
              <a:t>“大数据”与“云”计算的关系？</a:t>
            </a:r>
            <a:endParaRPr lang="en-US" altLang="zh-CN" sz="2000" dirty="0">
              <a:latin typeface="微软雅黑" pitchFamily="34" charset="-122"/>
              <a:ea typeface="微软雅黑" pitchFamily="34" charset="-122"/>
            </a:endParaRPr>
          </a:p>
          <a:p>
            <a:pPr>
              <a:lnSpc>
                <a:spcPct val="100000"/>
              </a:lnSpc>
              <a:spcBef>
                <a:spcPts val="1200"/>
              </a:spcBef>
            </a:pPr>
            <a:r>
              <a:rPr lang="zh-CN" altLang="en-US" sz="2000" dirty="0">
                <a:latin typeface="微软雅黑" pitchFamily="34" charset="-122"/>
                <a:ea typeface="微软雅黑" pitchFamily="34" charset="-122"/>
              </a:rPr>
              <a:t>什么是“互联网</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a:lnSpc>
                <a:spcPct val="100000"/>
              </a:lnSpc>
              <a:spcBef>
                <a:spcPts val="1200"/>
              </a:spcBef>
            </a:pPr>
            <a:r>
              <a:rPr lang="zh-CN" altLang="en-US" sz="2000" dirty="0">
                <a:latin typeface="微软雅黑" pitchFamily="34" charset="-122"/>
                <a:ea typeface="微软雅黑" pitchFamily="34" charset="-122"/>
              </a:rPr>
              <a:t>“机器人”（人工智能领域的明珠）</a:t>
            </a:r>
            <a:r>
              <a:rPr lang="zh-CN" altLang="en-US" sz="2000" dirty="0" smtClean="0">
                <a:latin typeface="微软雅黑" pitchFamily="34" charset="-122"/>
                <a:ea typeface="微软雅黑" pitchFamily="34" charset="-122"/>
              </a:rPr>
              <a:t>为什么会这么 </a:t>
            </a:r>
            <a:r>
              <a:rPr lang="zh-CN" altLang="en-US" sz="2000" dirty="0">
                <a:latin typeface="微软雅黑" pitchFamily="34" charset="-122"/>
                <a:ea typeface="微软雅黑" pitchFamily="34" charset="-122"/>
              </a:rPr>
              <a:t>“</a:t>
            </a:r>
            <a:r>
              <a:rPr lang="zh-CN" altLang="en-US" sz="3200" b="1" dirty="0">
                <a:solidFill>
                  <a:srgbClr val="FF0000"/>
                </a:solidFill>
                <a:latin typeface="微软雅黑" pitchFamily="34" charset="-122"/>
                <a:ea typeface="微软雅黑" pitchFamily="34" charset="-122"/>
              </a:rPr>
              <a:t>火</a:t>
            </a:r>
            <a:r>
              <a:rPr lang="zh-CN" altLang="en-US" sz="2000" dirty="0"/>
              <a:t>”</a:t>
            </a:r>
            <a:r>
              <a:rPr lang="zh-CN" altLang="en-US" sz="2000" dirty="0" smtClean="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cstate="print"/>
          <a:srcRect/>
          <a:stretch>
            <a:fillRect/>
          </a:stretch>
        </p:blipFill>
        <p:spPr bwMode="auto">
          <a:xfrm>
            <a:off x="5586219" y="3995003"/>
            <a:ext cx="3328962" cy="2596590"/>
          </a:xfrm>
          <a:prstGeom prst="rect">
            <a:avLst/>
          </a:prstGeom>
          <a:noFill/>
          <a:ln w="9525">
            <a:noFill/>
            <a:miter lim="800000"/>
            <a:headEnd/>
            <a:tailEnd/>
          </a:ln>
        </p:spPr>
      </p:pic>
      <p:sp>
        <p:nvSpPr>
          <p:cNvPr id="5" name="TextBox 4"/>
          <p:cNvSpPr txBox="1"/>
          <p:nvPr/>
        </p:nvSpPr>
        <p:spPr>
          <a:xfrm>
            <a:off x="8844912" y="6006818"/>
            <a:ext cx="2088232" cy="584775"/>
          </a:xfrm>
          <a:prstGeom prst="rect">
            <a:avLst/>
          </a:prstGeom>
          <a:noFill/>
        </p:spPr>
        <p:txBody>
          <a:bodyPr wrap="square" rtlCol="0">
            <a:spAutoFit/>
          </a:bodyPr>
          <a:lstStyle/>
          <a:p>
            <a:r>
              <a:rPr lang="zh-CN" altLang="en-US" sz="3200" b="1" dirty="0">
                <a:solidFill>
                  <a:srgbClr val="00B050"/>
                </a:solidFill>
                <a:latin typeface="微软雅黑" pitchFamily="34" charset="-122"/>
                <a:ea typeface="微软雅黑" pitchFamily="34" charset="-122"/>
              </a:rPr>
              <a:t>“</a:t>
            </a:r>
            <a:r>
              <a:rPr lang="zh-CN" altLang="en-US" sz="3200" b="1" dirty="0">
                <a:solidFill>
                  <a:srgbClr val="FF0000"/>
                </a:solidFill>
                <a:latin typeface="微软雅黑" pitchFamily="34" charset="-122"/>
                <a:ea typeface="微软雅黑" pitchFamily="34" charset="-122"/>
              </a:rPr>
              <a:t>大树锯</a:t>
            </a:r>
            <a:r>
              <a:rPr lang="zh-CN" altLang="en-US" sz="3200" b="1" dirty="0">
                <a:solidFill>
                  <a:srgbClr val="00B050"/>
                </a:solidFill>
                <a:latin typeface="微软雅黑" pitchFamily="34" charset="-122"/>
                <a:ea typeface="微软雅黑" pitchFamily="34" charset="-122"/>
              </a:rPr>
              <a:t>”</a:t>
            </a:r>
          </a:p>
        </p:txBody>
      </p:sp>
    </p:spTree>
    <p:extLst>
      <p:ext uri="{BB962C8B-B14F-4D97-AF65-F5344CB8AC3E}">
        <p14:creationId xmlns:p14="http://schemas.microsoft.com/office/powerpoint/2010/main" val="11456146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生活（衣食住行）</a:t>
            </a:r>
            <a:r>
              <a:rPr lang="en-US" altLang="zh-CN" sz="2000" b="1" dirty="0">
                <a:latin typeface="微软雅黑" pitchFamily="34" charset="-122"/>
                <a:ea typeface="微软雅黑" pitchFamily="34" charset="-122"/>
              </a:rPr>
              <a:t>——O2O</a:t>
            </a:r>
            <a:r>
              <a:rPr lang="zh-CN" altLang="en-US" sz="2000" b="1" dirty="0">
                <a:latin typeface="微软雅黑" pitchFamily="34" charset="-122"/>
                <a:ea typeface="微软雅黑" pitchFamily="34" charset="-122"/>
              </a:rPr>
              <a:t>模式生活方式</a:t>
            </a:r>
            <a:endParaRPr lang="zh-CN" altLang="en-US" sz="2000" dirty="0"/>
          </a:p>
        </p:txBody>
      </p:sp>
      <p:pic>
        <p:nvPicPr>
          <p:cNvPr id="5122" name="Picture 2" descr="C:\Users\Administrator\Desktop\2015-海南论坛（1118）\DIDI2.jpg"/>
          <p:cNvPicPr>
            <a:picLocks noChangeAspect="1" noChangeArrowheads="1"/>
          </p:cNvPicPr>
          <p:nvPr/>
        </p:nvPicPr>
        <p:blipFill>
          <a:blip r:embed="rId3" cstate="print"/>
          <a:srcRect/>
          <a:stretch>
            <a:fillRect/>
          </a:stretch>
        </p:blipFill>
        <p:spPr bwMode="auto">
          <a:xfrm>
            <a:off x="6810380" y="4860930"/>
            <a:ext cx="3540514" cy="1997071"/>
          </a:xfrm>
          <a:prstGeom prst="rect">
            <a:avLst/>
          </a:prstGeom>
          <a:noFill/>
        </p:spPr>
      </p:pic>
      <p:pic>
        <p:nvPicPr>
          <p:cNvPr id="5123" name="Picture 3" descr="C:\Users\Administrator\Desktop\2015-海南论坛（1118）\DIDI.jpg"/>
          <p:cNvPicPr>
            <a:picLocks noChangeAspect="1" noChangeArrowheads="1"/>
          </p:cNvPicPr>
          <p:nvPr/>
        </p:nvPicPr>
        <p:blipFill>
          <a:blip r:embed="rId4" cstate="print"/>
          <a:srcRect/>
          <a:stretch>
            <a:fillRect/>
          </a:stretch>
        </p:blipFill>
        <p:spPr bwMode="auto">
          <a:xfrm>
            <a:off x="7381884" y="1285861"/>
            <a:ext cx="2414598" cy="3621897"/>
          </a:xfrm>
          <a:prstGeom prst="rect">
            <a:avLst/>
          </a:prstGeom>
          <a:noFill/>
        </p:spPr>
      </p:pic>
      <p:sp>
        <p:nvSpPr>
          <p:cNvPr id="7" name="内容占位符 2"/>
          <p:cNvSpPr>
            <a:spLocks noGrp="1"/>
          </p:cNvSpPr>
          <p:nvPr>
            <p:ph idx="1"/>
          </p:nvPr>
        </p:nvSpPr>
        <p:spPr>
          <a:xfrm>
            <a:off x="647114" y="1285861"/>
            <a:ext cx="10972800" cy="5143535"/>
          </a:xfrm>
        </p:spPr>
        <p:txBody>
          <a:bodyPr>
            <a:normAutofit/>
          </a:bodyPr>
          <a:lstStyle/>
          <a:p>
            <a:r>
              <a:rPr lang="en-US" altLang="zh-CN" sz="2000" dirty="0">
                <a:latin typeface="微软雅黑" pitchFamily="34" charset="-122"/>
                <a:ea typeface="微软雅黑" pitchFamily="34" charset="-122"/>
              </a:rPr>
              <a:t>O2O</a:t>
            </a:r>
            <a:r>
              <a:rPr lang="zh-CN" altLang="en-US" sz="2000" dirty="0">
                <a:latin typeface="微软雅黑" pitchFamily="34" charset="-122"/>
                <a:ea typeface="微软雅黑" pitchFamily="34" charset="-122"/>
              </a:rPr>
              <a:t>模式的外卖平台</a:t>
            </a:r>
            <a:endParaRPr lang="en-US" altLang="zh-CN" sz="2000" dirty="0">
              <a:latin typeface="微软雅黑" pitchFamily="34" charset="-122"/>
              <a:ea typeface="微软雅黑" pitchFamily="34" charset="-122"/>
            </a:endParaRPr>
          </a:p>
          <a:p>
            <a:pPr lvl="1"/>
            <a:r>
              <a:rPr lang="zh-CN" altLang="en-US" sz="1800" dirty="0">
                <a:latin typeface="微软雅黑" pitchFamily="34" charset="-122"/>
                <a:ea typeface="微软雅黑" pitchFamily="34" charset="-122"/>
              </a:rPr>
              <a:t>美团外</a:t>
            </a:r>
            <a:r>
              <a:rPr lang="zh-CN" altLang="en-US" sz="1800" dirty="0" smtClean="0">
                <a:latin typeface="微软雅黑" pitchFamily="34" charset="-122"/>
                <a:ea typeface="微软雅黑" pitchFamily="34" charset="-122"/>
              </a:rPr>
              <a:t>卖 </a:t>
            </a:r>
            <a:r>
              <a:rPr lang="en-US" altLang="zh-CN" sz="1800" dirty="0" smtClean="0">
                <a:latin typeface="微软雅黑" pitchFamily="34" charset="-122"/>
                <a:ea typeface="微软雅黑" pitchFamily="34" charset="-122"/>
              </a:rPr>
              <a:t>/ </a:t>
            </a:r>
            <a:r>
              <a:rPr lang="zh-CN" altLang="en-US" sz="1800" dirty="0" smtClean="0">
                <a:latin typeface="微软雅黑" pitchFamily="34" charset="-122"/>
                <a:ea typeface="微软雅黑" pitchFamily="34" charset="-122"/>
              </a:rPr>
              <a:t>饿</a:t>
            </a:r>
            <a:r>
              <a:rPr lang="zh-CN" altLang="en-US" sz="1800" dirty="0">
                <a:latin typeface="微软雅黑" pitchFamily="34" charset="-122"/>
                <a:ea typeface="微软雅黑" pitchFamily="34" charset="-122"/>
              </a:rPr>
              <a:t>了</a:t>
            </a:r>
            <a:r>
              <a:rPr lang="zh-CN" altLang="en-US" sz="1800" dirty="0" smtClean="0">
                <a:latin typeface="微软雅黑" pitchFamily="34" charset="-122"/>
                <a:ea typeface="微软雅黑" pitchFamily="34" charset="-122"/>
              </a:rPr>
              <a:t>么</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百</a:t>
            </a:r>
            <a:r>
              <a:rPr lang="zh-CN" altLang="en-US" sz="1800" dirty="0">
                <a:latin typeface="微软雅黑" pitchFamily="34" charset="-122"/>
                <a:ea typeface="微软雅黑" pitchFamily="34" charset="-122"/>
              </a:rPr>
              <a:t>度外卖</a:t>
            </a:r>
            <a:endParaRPr lang="en-US" altLang="zh-CN" sz="1800" dirty="0">
              <a:latin typeface="微软雅黑" pitchFamily="34" charset="-122"/>
              <a:ea typeface="微软雅黑" pitchFamily="34" charset="-122"/>
            </a:endParaRPr>
          </a:p>
          <a:p>
            <a:pPr lvl="1"/>
            <a:r>
              <a:rPr lang="zh-CN" altLang="en-US" sz="1800" dirty="0">
                <a:latin typeface="微软雅黑" pitchFamily="34" charset="-122"/>
                <a:ea typeface="微软雅黑" pitchFamily="34" charset="-122"/>
              </a:rPr>
              <a:t>基于地理位置的推荐：大众点评</a:t>
            </a:r>
            <a:endParaRPr lang="en-US" altLang="zh-CN" sz="1800" dirty="0">
              <a:latin typeface="微软雅黑" pitchFamily="34" charset="-122"/>
              <a:ea typeface="微软雅黑" pitchFamily="34" charset="-122"/>
            </a:endParaRPr>
          </a:p>
          <a:p>
            <a:r>
              <a:rPr lang="en-US" altLang="zh-CN" sz="2000" dirty="0">
                <a:latin typeface="微软雅黑" pitchFamily="34" charset="-122"/>
                <a:ea typeface="微软雅黑" pitchFamily="34" charset="-122"/>
              </a:rPr>
              <a:t>O2O</a:t>
            </a:r>
            <a:r>
              <a:rPr lang="zh-CN" altLang="en-US" sz="2000" dirty="0">
                <a:latin typeface="微软雅黑" pitchFamily="34" charset="-122"/>
                <a:ea typeface="微软雅黑" pitchFamily="34" charset="-122"/>
              </a:rPr>
              <a:t>模式的出行工具</a:t>
            </a:r>
            <a:endParaRPr lang="en-US" altLang="zh-CN" sz="2000" dirty="0">
              <a:latin typeface="微软雅黑" pitchFamily="34" charset="-122"/>
              <a:ea typeface="微软雅黑" pitchFamily="34" charset="-122"/>
            </a:endParaRPr>
          </a:p>
          <a:p>
            <a:pPr lvl="1"/>
            <a:r>
              <a:rPr lang="zh-CN" altLang="en-US" sz="1800" dirty="0">
                <a:latin typeface="微软雅黑" pitchFamily="34" charset="-122"/>
                <a:ea typeface="微软雅黑" pitchFamily="34" charset="-122"/>
              </a:rPr>
              <a:t>出行工具：</a:t>
            </a:r>
            <a:r>
              <a:rPr lang="zh-CN" altLang="en-US" sz="1800" b="1" dirty="0">
                <a:solidFill>
                  <a:srgbClr val="0070C0"/>
                </a:solidFill>
                <a:latin typeface="微软雅黑" pitchFamily="34" charset="-122"/>
                <a:ea typeface="微软雅黑" pitchFamily="34" charset="-122"/>
              </a:rPr>
              <a:t>滴滴</a:t>
            </a:r>
            <a:r>
              <a:rPr lang="zh-CN" altLang="en-US" sz="1800" dirty="0">
                <a:latin typeface="微软雅黑" pitchFamily="34" charset="-122"/>
                <a:ea typeface="微软雅黑" pitchFamily="34" charset="-122"/>
              </a:rPr>
              <a:t>出行（快的、</a:t>
            </a:r>
            <a:r>
              <a:rPr lang="en-US" altLang="zh-CN" sz="1800" dirty="0" err="1">
                <a:latin typeface="微软雅黑" pitchFamily="34" charset="-122"/>
                <a:ea typeface="微软雅黑" pitchFamily="34" charset="-122"/>
              </a:rPr>
              <a:t>Uber</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1"/>
            <a:r>
              <a:rPr lang="en-US" altLang="zh-CN" sz="1800" dirty="0" err="1">
                <a:latin typeface="微软雅黑" pitchFamily="34" charset="-122"/>
                <a:ea typeface="微软雅黑" pitchFamily="34" charset="-122"/>
              </a:rPr>
              <a:t>MoBike</a:t>
            </a:r>
            <a:r>
              <a:rPr lang="en-US" altLang="zh-CN" sz="1800" dirty="0">
                <a:latin typeface="微软雅黑" pitchFamily="34" charset="-122"/>
                <a:ea typeface="微软雅黑" pitchFamily="34" charset="-122"/>
              </a:rPr>
              <a:t>, </a:t>
            </a:r>
            <a:r>
              <a:rPr lang="en-US" altLang="zh-CN" sz="1800" b="1" dirty="0" err="1">
                <a:solidFill>
                  <a:srgbClr val="0070C0"/>
                </a:solidFill>
                <a:latin typeface="微软雅黑" pitchFamily="34" charset="-122"/>
                <a:ea typeface="微软雅黑" pitchFamily="34" charset="-122"/>
              </a:rPr>
              <a:t>OfO</a:t>
            </a:r>
            <a:endParaRPr lang="en-US" altLang="zh-CN" sz="1800" b="1" dirty="0">
              <a:solidFill>
                <a:srgbClr val="0070C0"/>
              </a:solidFill>
              <a:latin typeface="微软雅黑" pitchFamily="34" charset="-122"/>
              <a:ea typeface="微软雅黑" pitchFamily="34" charset="-122"/>
            </a:endParaRPr>
          </a:p>
          <a:p>
            <a:r>
              <a:rPr lang="en-US" altLang="zh-CN" sz="2000" dirty="0">
                <a:latin typeface="微软雅黑" pitchFamily="34" charset="-122"/>
                <a:ea typeface="微软雅黑" pitchFamily="34" charset="-122"/>
              </a:rPr>
              <a:t>O2O</a:t>
            </a:r>
            <a:r>
              <a:rPr lang="zh-CN" altLang="en-US" sz="2000" dirty="0">
                <a:latin typeface="微软雅黑" pitchFamily="34" charset="-122"/>
                <a:ea typeface="微软雅黑" pitchFamily="34" charset="-122"/>
              </a:rPr>
              <a:t>模式的短租公寓</a:t>
            </a:r>
            <a:endParaRPr lang="en-US" altLang="zh-CN" sz="2000" dirty="0">
              <a:latin typeface="微软雅黑" pitchFamily="34" charset="-122"/>
              <a:ea typeface="微软雅黑" pitchFamily="34" charset="-122"/>
            </a:endParaRPr>
          </a:p>
          <a:p>
            <a:pPr lvl="1"/>
            <a:r>
              <a:rPr lang="en-US" altLang="zh-CN" sz="1800" dirty="0" err="1">
                <a:latin typeface="微软雅黑" pitchFamily="34" charset="-122"/>
                <a:ea typeface="微软雅黑" pitchFamily="34" charset="-122"/>
              </a:rPr>
              <a:t>AirBnB</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与 </a:t>
            </a:r>
            <a:r>
              <a:rPr lang="en-US" altLang="zh-CN" sz="1800" dirty="0">
                <a:latin typeface="微软雅黑" pitchFamily="34" charset="-122"/>
                <a:ea typeface="微软雅黑" pitchFamily="34" charset="-122"/>
              </a:rPr>
              <a:t>Booking</a:t>
            </a:r>
            <a:r>
              <a:rPr lang="zh-CN" altLang="en-US"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Agoda</a:t>
            </a:r>
            <a:endParaRPr lang="en-US" altLang="zh-CN" sz="1800" dirty="0">
              <a:latin typeface="微软雅黑" pitchFamily="34" charset="-122"/>
              <a:ea typeface="微软雅黑" pitchFamily="34" charset="-122"/>
            </a:endParaRPr>
          </a:p>
          <a:p>
            <a:pPr lvl="1"/>
            <a:r>
              <a:rPr lang="zh-CN" altLang="en-US" sz="1800" b="1" dirty="0">
                <a:solidFill>
                  <a:srgbClr val="0070C0"/>
                </a:solidFill>
                <a:latin typeface="微软雅黑" pitchFamily="34" charset="-122"/>
                <a:ea typeface="微软雅黑" pitchFamily="34" charset="-122"/>
              </a:rPr>
              <a:t>小猪短租</a:t>
            </a:r>
            <a:r>
              <a:rPr lang="zh-CN" altLang="en-US" sz="1800" dirty="0">
                <a:solidFill>
                  <a:srgbClr val="0070C0"/>
                </a:solidFill>
                <a:latin typeface="微软雅黑" pitchFamily="34" charset="-122"/>
                <a:ea typeface="微软雅黑" pitchFamily="34" charset="-122"/>
              </a:rPr>
              <a:t> </a:t>
            </a:r>
            <a:r>
              <a:rPr lang="zh-CN" altLang="en-US" sz="1800" dirty="0">
                <a:latin typeface="微软雅黑" pitchFamily="34" charset="-122"/>
                <a:ea typeface="微软雅黑" pitchFamily="34" charset="-122"/>
              </a:rPr>
              <a:t>与 携程、艺龙</a:t>
            </a:r>
            <a:endParaRPr lang="en-US" altLang="zh-CN" sz="1800" dirty="0">
              <a:latin typeface="微软雅黑" pitchFamily="34" charset="-122"/>
              <a:ea typeface="微软雅黑" pitchFamily="34" charset="-122"/>
            </a:endParaRPr>
          </a:p>
          <a:p>
            <a:r>
              <a:rPr lang="en-US" altLang="zh-CN" sz="2000" dirty="0">
                <a:latin typeface="微软雅黑" pitchFamily="34" charset="-122"/>
                <a:ea typeface="微软雅黑" pitchFamily="34" charset="-122"/>
              </a:rPr>
              <a:t>O2O</a:t>
            </a:r>
            <a:r>
              <a:rPr lang="zh-CN" altLang="en-US" sz="2000" dirty="0">
                <a:latin typeface="微软雅黑" pitchFamily="34" charset="-122"/>
                <a:ea typeface="微软雅黑" pitchFamily="34" charset="-122"/>
              </a:rPr>
              <a:t>模式的服装定制</a:t>
            </a:r>
            <a:endParaRPr lang="en-US" altLang="zh-CN" sz="2000" dirty="0">
              <a:latin typeface="微软雅黑" pitchFamily="34" charset="-122"/>
              <a:ea typeface="微软雅黑" pitchFamily="34" charset="-122"/>
            </a:endParaRPr>
          </a:p>
          <a:p>
            <a:pPr lvl="1"/>
            <a:r>
              <a:rPr lang="en-US" altLang="zh-CN" sz="1800" dirty="0">
                <a:latin typeface="微软雅黑" pitchFamily="34" charset="-122"/>
                <a:ea typeface="微软雅黑" pitchFamily="34" charset="-122"/>
              </a:rPr>
              <a:t>O2O</a:t>
            </a:r>
            <a:r>
              <a:rPr lang="zh-CN" altLang="en-US" sz="1800" dirty="0">
                <a:latin typeface="微软雅黑" pitchFamily="34" charset="-122"/>
                <a:ea typeface="微软雅黑" pitchFamily="34" charset="-122"/>
              </a:rPr>
              <a:t>电商平台</a:t>
            </a:r>
            <a:endParaRPr lang="en-US" altLang="zh-CN" sz="1800" dirty="0">
              <a:latin typeface="微软雅黑" pitchFamily="34" charset="-122"/>
              <a:ea typeface="微软雅黑" pitchFamily="34" charset="-122"/>
            </a:endParaRPr>
          </a:p>
          <a:p>
            <a:pPr lvl="1"/>
            <a:r>
              <a:rPr lang="en-US" altLang="zh-CN" sz="1800" dirty="0">
                <a:latin typeface="微软雅黑" pitchFamily="34" charset="-122"/>
                <a:ea typeface="微软雅黑" pitchFamily="34" charset="-122"/>
              </a:rPr>
              <a:t>O2O</a:t>
            </a:r>
            <a:r>
              <a:rPr lang="zh-CN" altLang="en-US" sz="1800" dirty="0">
                <a:latin typeface="微软雅黑" pitchFamily="34" charset="-122"/>
                <a:ea typeface="微软雅黑" pitchFamily="34" charset="-122"/>
              </a:rPr>
              <a:t>服装定制</a:t>
            </a:r>
            <a:endParaRPr lang="en-US" altLang="zh-CN" sz="1800" dirty="0">
              <a:latin typeface="微软雅黑" pitchFamily="34" charset="-122"/>
              <a:ea typeface="微软雅黑" pitchFamily="34" charset="-122"/>
            </a:endParaRPr>
          </a:p>
          <a:p>
            <a:pPr lvl="1"/>
            <a:r>
              <a:rPr lang="en-US" altLang="zh-CN" sz="1800" dirty="0">
                <a:latin typeface="微软雅黑" pitchFamily="34" charset="-122"/>
                <a:ea typeface="微软雅黑" pitchFamily="34" charset="-122"/>
              </a:rPr>
              <a:t>O2O</a:t>
            </a:r>
            <a:r>
              <a:rPr lang="zh-CN" altLang="en-US" sz="1800" dirty="0">
                <a:latin typeface="微软雅黑" pitchFamily="34" charset="-122"/>
                <a:ea typeface="微软雅黑" pitchFamily="34" charset="-122"/>
              </a:rPr>
              <a:t>服装众筹</a:t>
            </a:r>
            <a:endParaRPr lang="en-US" altLang="zh-CN" sz="1800" dirty="0">
              <a:latin typeface="微软雅黑" pitchFamily="34" charset="-122"/>
              <a:ea typeface="微软雅黑" pitchFamily="34" charset="-122"/>
            </a:endParaRPr>
          </a:p>
        </p:txBody>
      </p:sp>
    </p:spTree>
    <p:extLst>
      <p:ext uri="{BB962C8B-B14F-4D97-AF65-F5344CB8AC3E}">
        <p14:creationId xmlns:p14="http://schemas.microsoft.com/office/powerpoint/2010/main" val="31282328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食（吃饭）</a:t>
            </a:r>
            <a:r>
              <a:rPr lang="en-US" altLang="zh-CN" sz="2000" b="1" dirty="0">
                <a:latin typeface="微软雅黑" pitchFamily="34" charset="-122"/>
                <a:ea typeface="微软雅黑" pitchFamily="34" charset="-122"/>
              </a:rPr>
              <a:t>——O2O</a:t>
            </a:r>
            <a:r>
              <a:rPr lang="zh-CN" altLang="en-US" sz="2000" b="1" dirty="0">
                <a:latin typeface="微软雅黑" pitchFamily="34" charset="-122"/>
                <a:ea typeface="微软雅黑" pitchFamily="34" charset="-122"/>
              </a:rPr>
              <a:t>模式外卖平台</a:t>
            </a:r>
            <a:endParaRPr lang="zh-CN" altLang="en-US" sz="2000" dirty="0"/>
          </a:p>
        </p:txBody>
      </p:sp>
      <p:sp>
        <p:nvSpPr>
          <p:cNvPr id="7" name="内容占位符 2"/>
          <p:cNvSpPr>
            <a:spLocks noGrp="1"/>
          </p:cNvSpPr>
          <p:nvPr>
            <p:ph idx="1"/>
          </p:nvPr>
        </p:nvSpPr>
        <p:spPr>
          <a:xfrm>
            <a:off x="745588" y="1290281"/>
            <a:ext cx="9465212" cy="5139116"/>
          </a:xfrm>
        </p:spPr>
        <p:txBody>
          <a:bodyPr>
            <a:normAutofit/>
          </a:bodyPr>
          <a:lstStyle/>
          <a:p>
            <a:r>
              <a:rPr lang="en-US" altLang="zh-CN" sz="2000" b="1" dirty="0">
                <a:latin typeface="微软雅黑" pitchFamily="34" charset="-122"/>
                <a:ea typeface="微软雅黑" pitchFamily="34" charset="-122"/>
              </a:rPr>
              <a:t>O2O</a:t>
            </a:r>
            <a:r>
              <a:rPr lang="zh-CN" altLang="en-US" sz="2000" b="1" dirty="0">
                <a:latin typeface="微软雅黑" pitchFamily="34" charset="-122"/>
                <a:ea typeface="微软雅黑" pitchFamily="34" charset="-122"/>
              </a:rPr>
              <a:t>模式的外卖平台</a:t>
            </a:r>
            <a:endParaRPr lang="en-US" altLang="zh-CN" sz="2000" b="1" dirty="0">
              <a:latin typeface="微软雅黑" pitchFamily="34" charset="-122"/>
              <a:ea typeface="微软雅黑" pitchFamily="34" charset="-122"/>
            </a:endParaRPr>
          </a:p>
          <a:p>
            <a:pPr lvl="1"/>
            <a:r>
              <a:rPr lang="zh-CN" altLang="en-US" sz="1800" dirty="0">
                <a:latin typeface="微软雅黑" pitchFamily="34" charset="-122"/>
                <a:ea typeface="微软雅黑" pitchFamily="34" charset="-122"/>
              </a:rPr>
              <a:t>美团外卖 </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饿了么</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百度外卖</a:t>
            </a:r>
            <a:endParaRPr lang="en-US" altLang="zh-CN" sz="1800" dirty="0">
              <a:latin typeface="微软雅黑" pitchFamily="34" charset="-122"/>
              <a:ea typeface="微软雅黑" pitchFamily="34" charset="-122"/>
            </a:endParaRPr>
          </a:p>
          <a:p>
            <a:pPr lvl="1"/>
            <a:r>
              <a:rPr lang="zh-CN" altLang="en-US" sz="1800" dirty="0">
                <a:latin typeface="微软雅黑" pitchFamily="34" charset="-122"/>
                <a:ea typeface="微软雅黑" pitchFamily="34" charset="-122"/>
              </a:rPr>
              <a:t>基于地理位置的推荐：大众点评</a:t>
            </a:r>
            <a:endParaRPr lang="en-US" altLang="zh-CN" sz="1800" dirty="0">
              <a:latin typeface="微软雅黑" pitchFamily="34" charset="-122"/>
              <a:ea typeface="微软雅黑" pitchFamily="34" charset="-122"/>
            </a:endParaRPr>
          </a:p>
        </p:txBody>
      </p:sp>
      <p:pic>
        <p:nvPicPr>
          <p:cNvPr id="3074" name="Picture 2" descr="http://i3.qhimg.com/t016a39e3bbb1180e3d.jpg"/>
          <p:cNvPicPr>
            <a:picLocks noChangeAspect="1" noChangeArrowheads="1"/>
          </p:cNvPicPr>
          <p:nvPr/>
        </p:nvPicPr>
        <p:blipFill>
          <a:blip r:embed="rId3" cstate="print"/>
          <a:srcRect/>
          <a:stretch>
            <a:fillRect/>
          </a:stretch>
        </p:blipFill>
        <p:spPr bwMode="auto">
          <a:xfrm>
            <a:off x="8820052" y="1657850"/>
            <a:ext cx="1490790" cy="1525005"/>
          </a:xfrm>
          <a:prstGeom prst="rect">
            <a:avLst/>
          </a:prstGeom>
          <a:noFill/>
        </p:spPr>
      </p:pic>
      <p:pic>
        <p:nvPicPr>
          <p:cNvPr id="3076" name="Picture 4" descr="http://www.lagou.com/image2/M00/13/09/CgpzWlY5nAyATp-rAABoQyerlBE060.jpg?cc=0.10944942501373589"/>
          <p:cNvPicPr>
            <a:picLocks noChangeAspect="1" noChangeArrowheads="1"/>
          </p:cNvPicPr>
          <p:nvPr/>
        </p:nvPicPr>
        <p:blipFill>
          <a:blip r:embed="rId4" cstate="print"/>
          <a:srcRect/>
          <a:stretch>
            <a:fillRect/>
          </a:stretch>
        </p:blipFill>
        <p:spPr bwMode="auto">
          <a:xfrm>
            <a:off x="9046375" y="5225331"/>
            <a:ext cx="1214446" cy="1204066"/>
          </a:xfrm>
          <a:prstGeom prst="rect">
            <a:avLst/>
          </a:prstGeom>
          <a:noFill/>
        </p:spPr>
      </p:pic>
      <p:pic>
        <p:nvPicPr>
          <p:cNvPr id="3078" name="Picture 6" descr="http://www.3lian.com/d/file/201608/20/c696f89033d121492e0ddd9f666b921d.jpg"/>
          <p:cNvPicPr>
            <a:picLocks noChangeAspect="1" noChangeArrowheads="1"/>
          </p:cNvPicPr>
          <p:nvPr/>
        </p:nvPicPr>
        <p:blipFill>
          <a:blip r:embed="rId5" cstate="print"/>
          <a:srcRect/>
          <a:stretch>
            <a:fillRect/>
          </a:stretch>
        </p:blipFill>
        <p:spPr bwMode="auto">
          <a:xfrm>
            <a:off x="8600283" y="3475631"/>
            <a:ext cx="1971689" cy="1232306"/>
          </a:xfrm>
          <a:prstGeom prst="rect">
            <a:avLst/>
          </a:prstGeom>
          <a:noFill/>
        </p:spPr>
      </p:pic>
      <p:sp>
        <p:nvSpPr>
          <p:cNvPr id="40962" name="AutoShape 2" descr="https://mmbiz.qpic.cn/mmbiz_jpg/f8qQDVOfjhybPdvS5TL4ibqZjkX48j6FGDmfVXk7YwZh31vsECzdZ6T0L3gjMsW9mEOLLuibR2TT8MUgiayuxjwicQ/640?wx_fmt=jpeg&amp;tp=webp&amp;wxfrom=5&amp;wx_lazy=1"/>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0963" name="Picture 3"/>
          <p:cNvPicPr>
            <a:picLocks noChangeAspect="1" noChangeArrowheads="1"/>
          </p:cNvPicPr>
          <p:nvPr/>
        </p:nvPicPr>
        <p:blipFill>
          <a:blip r:embed="rId6" cstate="print"/>
          <a:srcRect/>
          <a:stretch>
            <a:fillRect/>
          </a:stretch>
        </p:blipFill>
        <p:spPr bwMode="auto">
          <a:xfrm>
            <a:off x="2073609" y="2777128"/>
            <a:ext cx="5814939" cy="3214710"/>
          </a:xfrm>
          <a:prstGeom prst="rect">
            <a:avLst/>
          </a:prstGeom>
          <a:noFill/>
          <a:ln w="9525">
            <a:noFill/>
            <a:miter lim="800000"/>
            <a:headEnd/>
            <a:tailEnd/>
          </a:ln>
          <a:effectLst/>
        </p:spPr>
      </p:pic>
    </p:spTree>
    <p:extLst>
      <p:ext uri="{BB962C8B-B14F-4D97-AF65-F5344CB8AC3E}">
        <p14:creationId xmlns:p14="http://schemas.microsoft.com/office/powerpoint/2010/main" val="35942830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出行（打车、租车）</a:t>
            </a:r>
            <a:r>
              <a:rPr lang="en-US" altLang="zh-CN" sz="2000" b="1" dirty="0">
                <a:latin typeface="微软雅黑" pitchFamily="34" charset="-122"/>
                <a:ea typeface="微软雅黑" pitchFamily="34" charset="-122"/>
              </a:rPr>
              <a:t>——O2O</a:t>
            </a:r>
            <a:r>
              <a:rPr lang="zh-CN" altLang="en-US" sz="2000" b="1" dirty="0">
                <a:latin typeface="微软雅黑" pitchFamily="34" charset="-122"/>
                <a:ea typeface="微软雅黑" pitchFamily="34" charset="-122"/>
              </a:rPr>
              <a:t>模式出行方式</a:t>
            </a:r>
            <a:endParaRPr lang="zh-CN" altLang="en-US" sz="2000" dirty="0"/>
          </a:p>
        </p:txBody>
      </p:sp>
      <p:sp>
        <p:nvSpPr>
          <p:cNvPr id="7" name="内容占位符 2"/>
          <p:cNvSpPr>
            <a:spLocks noGrp="1"/>
          </p:cNvSpPr>
          <p:nvPr>
            <p:ph idx="1"/>
          </p:nvPr>
        </p:nvSpPr>
        <p:spPr>
          <a:xfrm>
            <a:off x="696351" y="1264102"/>
            <a:ext cx="11057206" cy="4829195"/>
          </a:xfrm>
        </p:spPr>
        <p:txBody>
          <a:bodyPr>
            <a:normAutofit/>
          </a:bodyPr>
          <a:lstStyle/>
          <a:p>
            <a:r>
              <a:rPr lang="en-US" altLang="zh-CN" sz="2000" b="1" dirty="0">
                <a:latin typeface="微软雅黑" pitchFamily="34" charset="-122"/>
                <a:ea typeface="微软雅黑" pitchFamily="34" charset="-122"/>
              </a:rPr>
              <a:t>O2O</a:t>
            </a:r>
            <a:r>
              <a:rPr lang="zh-CN" altLang="en-US" sz="2000" b="1" dirty="0">
                <a:latin typeface="微软雅黑" pitchFamily="34" charset="-122"/>
                <a:ea typeface="微软雅黑" pitchFamily="34" charset="-122"/>
              </a:rPr>
              <a:t>模式的出行工具</a:t>
            </a:r>
            <a:endParaRPr lang="en-US" altLang="zh-CN" sz="2000" b="1" dirty="0">
              <a:latin typeface="微软雅黑" pitchFamily="34" charset="-122"/>
              <a:ea typeface="微软雅黑" pitchFamily="34" charset="-122"/>
            </a:endParaRPr>
          </a:p>
          <a:p>
            <a:pPr lvl="1">
              <a:spcBef>
                <a:spcPts val="600"/>
              </a:spcBef>
            </a:pPr>
            <a:r>
              <a:rPr lang="zh-CN" altLang="en-US" sz="1800" dirty="0">
                <a:latin typeface="微软雅黑" pitchFamily="34" charset="-122"/>
                <a:ea typeface="微软雅黑" pitchFamily="34" charset="-122"/>
              </a:rPr>
              <a:t>出行工具：滴滴出行</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打车</a:t>
            </a:r>
            <a:r>
              <a:rPr lang="en-US" altLang="zh-CN" sz="1800" dirty="0">
                <a:latin typeface="微软雅黑" pitchFamily="34" charset="-122"/>
                <a:ea typeface="微软雅黑" pitchFamily="34" charset="-122"/>
              </a:rPr>
              <a:t>)</a:t>
            </a:r>
            <a:endParaRPr lang="en-US" altLang="zh-CN" sz="1800" dirty="0"/>
          </a:p>
          <a:p>
            <a:pPr lvl="1">
              <a:spcBef>
                <a:spcPts val="600"/>
              </a:spcBef>
            </a:pPr>
            <a:r>
              <a:rPr lang="zh-CN" altLang="en-US" sz="1800" dirty="0">
                <a:latin typeface="微软雅黑" pitchFamily="34" charset="-122"/>
                <a:ea typeface="微软雅黑" pitchFamily="34" charset="-122"/>
              </a:rPr>
              <a:t>出行市场：</a:t>
            </a:r>
            <a:r>
              <a:rPr lang="zh-CN" altLang="en-US" sz="1800" b="1" dirty="0">
                <a:latin typeface="微软雅黑" pitchFamily="34" charset="-122"/>
                <a:ea typeface="微软雅黑" pitchFamily="34" charset="-122"/>
              </a:rPr>
              <a:t>市场老大与老二（</a:t>
            </a:r>
            <a:r>
              <a:rPr lang="zh-CN" altLang="en-US" sz="1800" b="1" dirty="0">
                <a:solidFill>
                  <a:schemeClr val="accent6">
                    <a:lumMod val="75000"/>
                  </a:schemeClr>
                </a:solidFill>
                <a:latin typeface="微软雅黑" pitchFamily="34" charset="-122"/>
                <a:ea typeface="微软雅黑" pitchFamily="34" charset="-122"/>
              </a:rPr>
              <a:t>滴滴</a:t>
            </a:r>
            <a:r>
              <a:rPr lang="zh-CN" altLang="en-US" sz="1800" b="1" dirty="0">
                <a:latin typeface="微软雅黑" pitchFamily="34" charset="-122"/>
                <a:ea typeface="微软雅黑" pitchFamily="34" charset="-122"/>
              </a:rPr>
              <a:t> </a:t>
            </a:r>
            <a:r>
              <a:rPr lang="en-US" altLang="zh-CN" sz="1800" b="1" dirty="0" err="1">
                <a:latin typeface="微软雅黑" pitchFamily="34" charset="-122"/>
                <a:ea typeface="微软雅黑" pitchFamily="34" charset="-122"/>
              </a:rPr>
              <a:t>p.k</a:t>
            </a:r>
            <a:r>
              <a:rPr lang="en-US" altLang="zh-CN" sz="1800" b="1" dirty="0">
                <a:latin typeface="微软雅黑" pitchFamily="34" charset="-122"/>
                <a:ea typeface="微软雅黑" pitchFamily="34" charset="-122"/>
              </a:rPr>
              <a:t>. </a:t>
            </a:r>
            <a:r>
              <a:rPr lang="zh-CN" altLang="en-US" sz="1800" b="1" dirty="0">
                <a:solidFill>
                  <a:schemeClr val="accent3"/>
                </a:solidFill>
                <a:latin typeface="微软雅黑" pitchFamily="34" charset="-122"/>
                <a:ea typeface="微软雅黑" pitchFamily="34" charset="-122"/>
              </a:rPr>
              <a:t>快的</a:t>
            </a:r>
            <a:r>
              <a:rPr lang="zh-CN" altLang="en-US" sz="1800" b="1" dirty="0">
                <a:latin typeface="微软雅黑" pitchFamily="34" charset="-122"/>
                <a:ea typeface="微软雅黑" pitchFamily="34" charset="-122"/>
              </a:rPr>
              <a:t>）市场激烈竞争的同时，产生什么后果</a:t>
            </a:r>
            <a:r>
              <a:rPr lang="zh-CN" altLang="en-US" sz="1800" b="1" dirty="0" smtClean="0">
                <a:latin typeface="微软雅黑" pitchFamily="34" charset="-122"/>
                <a:ea typeface="微软雅黑" pitchFamily="34" charset="-122"/>
              </a:rPr>
              <a:t>？</a:t>
            </a:r>
            <a:endParaRPr lang="en-US" altLang="zh-CN" sz="1800" b="1" dirty="0" smtClean="0">
              <a:latin typeface="微软雅黑" pitchFamily="34" charset="-122"/>
              <a:ea typeface="微软雅黑" pitchFamily="34" charset="-122"/>
            </a:endParaRPr>
          </a:p>
        </p:txBody>
      </p:sp>
      <p:pic>
        <p:nvPicPr>
          <p:cNvPr id="74754" name="Picture 2" descr="http://data.useit.com.cn/useitdata/forum/201608/09/172507yx5hcpmztc395p3z.jpg"/>
          <p:cNvPicPr>
            <a:picLocks noChangeAspect="1" noChangeArrowheads="1"/>
          </p:cNvPicPr>
          <p:nvPr/>
        </p:nvPicPr>
        <p:blipFill>
          <a:blip r:embed="rId3" cstate="print"/>
          <a:srcRect/>
          <a:stretch>
            <a:fillRect/>
          </a:stretch>
        </p:blipFill>
        <p:spPr bwMode="auto">
          <a:xfrm>
            <a:off x="2679895" y="2890970"/>
            <a:ext cx="6356204" cy="3577773"/>
          </a:xfrm>
          <a:prstGeom prst="rect">
            <a:avLst/>
          </a:prstGeom>
          <a:noFill/>
        </p:spPr>
      </p:pic>
    </p:spTree>
    <p:extLst>
      <p:ext uri="{BB962C8B-B14F-4D97-AF65-F5344CB8AC3E}">
        <p14:creationId xmlns:p14="http://schemas.microsoft.com/office/powerpoint/2010/main" val="21491813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生活（衣食</a:t>
            </a:r>
            <a:r>
              <a:rPr lang="zh-CN" altLang="en-US" sz="2000" b="1" dirty="0">
                <a:solidFill>
                  <a:srgbClr val="0070C0"/>
                </a:solidFill>
                <a:latin typeface="微软雅黑" pitchFamily="34" charset="-122"/>
                <a:ea typeface="微软雅黑" pitchFamily="34" charset="-122"/>
              </a:rPr>
              <a:t>住</a:t>
            </a:r>
            <a:r>
              <a:rPr lang="zh-CN" altLang="en-US" sz="2000" b="1" dirty="0">
                <a:latin typeface="微软雅黑" pitchFamily="34" charset="-122"/>
                <a:ea typeface="微软雅黑" pitchFamily="34" charset="-122"/>
              </a:rPr>
              <a:t>行）</a:t>
            </a:r>
            <a:r>
              <a:rPr lang="en-US" altLang="zh-CN" sz="2000" b="1" dirty="0">
                <a:latin typeface="微软雅黑" pitchFamily="34" charset="-122"/>
                <a:ea typeface="微软雅黑" pitchFamily="34" charset="-122"/>
              </a:rPr>
              <a:t>——O2O</a:t>
            </a:r>
            <a:r>
              <a:rPr lang="zh-CN" altLang="en-US" sz="2000" b="1" dirty="0">
                <a:latin typeface="微软雅黑" pitchFamily="34" charset="-122"/>
                <a:ea typeface="微软雅黑" pitchFamily="34" charset="-122"/>
              </a:rPr>
              <a:t>模式生活方式</a:t>
            </a:r>
            <a:endParaRPr lang="zh-CN" altLang="en-US" sz="2000" dirty="0"/>
          </a:p>
        </p:txBody>
      </p:sp>
      <p:sp>
        <p:nvSpPr>
          <p:cNvPr id="7" name="内容占位符 2"/>
          <p:cNvSpPr>
            <a:spLocks noGrp="1"/>
          </p:cNvSpPr>
          <p:nvPr>
            <p:ph idx="1"/>
          </p:nvPr>
        </p:nvSpPr>
        <p:spPr>
          <a:xfrm>
            <a:off x="618977" y="1428737"/>
            <a:ext cx="11141613" cy="4829195"/>
          </a:xfrm>
        </p:spPr>
        <p:txBody>
          <a:bodyPr>
            <a:normAutofit/>
          </a:bodyPr>
          <a:lstStyle/>
          <a:p>
            <a:r>
              <a:rPr lang="en-US" altLang="zh-CN" sz="2000" b="1" dirty="0" smtClean="0">
                <a:latin typeface="微软雅黑" pitchFamily="34" charset="-122"/>
                <a:ea typeface="微软雅黑" pitchFamily="34" charset="-122"/>
              </a:rPr>
              <a:t>O2O</a:t>
            </a:r>
            <a:r>
              <a:rPr lang="zh-CN" altLang="en-US" sz="2000" b="1" dirty="0">
                <a:latin typeface="微软雅黑" pitchFamily="34" charset="-122"/>
                <a:ea typeface="微软雅黑" pitchFamily="34" charset="-122"/>
              </a:rPr>
              <a:t>模式的</a:t>
            </a:r>
            <a:r>
              <a:rPr lang="zh-CN" altLang="en-US" sz="2000" b="1" dirty="0">
                <a:solidFill>
                  <a:srgbClr val="0070C0"/>
                </a:solidFill>
                <a:latin typeface="微软雅黑" pitchFamily="34" charset="-122"/>
                <a:ea typeface="微软雅黑" pitchFamily="34" charset="-122"/>
              </a:rPr>
              <a:t>短租公寓</a:t>
            </a:r>
            <a:endParaRPr lang="en-US" altLang="zh-CN" sz="2000" b="1" dirty="0">
              <a:solidFill>
                <a:srgbClr val="0070C0"/>
              </a:solidFill>
              <a:latin typeface="微软雅黑" pitchFamily="34" charset="-122"/>
              <a:ea typeface="微软雅黑" pitchFamily="34" charset="-122"/>
            </a:endParaRPr>
          </a:p>
          <a:p>
            <a:pPr lvl="1"/>
            <a:r>
              <a:rPr lang="en-US" altLang="zh-CN" sz="1800" dirty="0" err="1">
                <a:latin typeface="微软雅黑" pitchFamily="34" charset="-122"/>
                <a:ea typeface="微软雅黑" pitchFamily="34" charset="-122"/>
              </a:rPr>
              <a:t>AirBnB</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与 </a:t>
            </a:r>
            <a:r>
              <a:rPr lang="en-US" altLang="zh-CN" sz="1800" dirty="0">
                <a:latin typeface="微软雅黑" pitchFamily="34" charset="-122"/>
                <a:ea typeface="微软雅黑" pitchFamily="34" charset="-122"/>
              </a:rPr>
              <a:t>Booking</a:t>
            </a:r>
            <a:r>
              <a:rPr lang="zh-CN" altLang="en-US"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Agoda</a:t>
            </a:r>
            <a:endParaRPr lang="en-US" altLang="zh-CN" sz="1800" dirty="0">
              <a:latin typeface="微软雅黑" pitchFamily="34" charset="-122"/>
              <a:ea typeface="微软雅黑" pitchFamily="34" charset="-122"/>
            </a:endParaRPr>
          </a:p>
          <a:p>
            <a:pPr lvl="1"/>
            <a:r>
              <a:rPr lang="zh-CN" altLang="en-US" sz="1800" dirty="0">
                <a:latin typeface="微软雅黑" pitchFamily="34" charset="-122"/>
                <a:ea typeface="微软雅黑" pitchFamily="34" charset="-122"/>
              </a:rPr>
              <a:t>小猪短租 与 携程、艺龙</a:t>
            </a:r>
            <a:endParaRPr lang="en-US" altLang="zh-CN" sz="1800" dirty="0">
              <a:latin typeface="微软雅黑" pitchFamily="34" charset="-122"/>
              <a:ea typeface="微软雅黑" pitchFamily="34" charset="-122"/>
            </a:endParaRPr>
          </a:p>
        </p:txBody>
      </p:sp>
      <p:pic>
        <p:nvPicPr>
          <p:cNvPr id="29699" name="Picture 3"/>
          <p:cNvPicPr>
            <a:picLocks noChangeAspect="1" noChangeArrowheads="1"/>
          </p:cNvPicPr>
          <p:nvPr/>
        </p:nvPicPr>
        <p:blipFill>
          <a:blip r:embed="rId3" cstate="print"/>
          <a:srcRect/>
          <a:stretch>
            <a:fillRect/>
          </a:stretch>
        </p:blipFill>
        <p:spPr bwMode="auto">
          <a:xfrm>
            <a:off x="4789807" y="4502106"/>
            <a:ext cx="1401595" cy="1609711"/>
          </a:xfrm>
          <a:prstGeom prst="rect">
            <a:avLst/>
          </a:prstGeom>
          <a:noFill/>
          <a:ln w="9525">
            <a:noFill/>
            <a:miter lim="800000"/>
            <a:headEnd/>
            <a:tailEnd/>
          </a:ln>
          <a:effectLst/>
        </p:spPr>
      </p:pic>
      <p:pic>
        <p:nvPicPr>
          <p:cNvPr id="29701" name="Picture 5" descr="http://pic.downcc.com/upload/2015-7/2015722131153.png"/>
          <p:cNvPicPr>
            <a:picLocks noChangeAspect="1" noChangeArrowheads="1"/>
          </p:cNvPicPr>
          <p:nvPr/>
        </p:nvPicPr>
        <p:blipFill>
          <a:blip r:embed="rId4" cstate="print"/>
          <a:srcRect/>
          <a:stretch>
            <a:fillRect/>
          </a:stretch>
        </p:blipFill>
        <p:spPr bwMode="auto">
          <a:xfrm>
            <a:off x="4630097" y="2763641"/>
            <a:ext cx="1428760" cy="1428760"/>
          </a:xfrm>
          <a:prstGeom prst="rect">
            <a:avLst/>
          </a:prstGeom>
          <a:noFill/>
        </p:spPr>
      </p:pic>
      <p:pic>
        <p:nvPicPr>
          <p:cNvPr id="29702" name="Picture 6"/>
          <p:cNvPicPr>
            <a:picLocks noChangeAspect="1" noChangeArrowheads="1"/>
          </p:cNvPicPr>
          <p:nvPr/>
        </p:nvPicPr>
        <p:blipFill>
          <a:blip r:embed="rId5" cstate="print"/>
          <a:srcRect/>
          <a:stretch>
            <a:fillRect/>
          </a:stretch>
        </p:blipFill>
        <p:spPr bwMode="auto">
          <a:xfrm>
            <a:off x="1333617" y="4859296"/>
            <a:ext cx="2571768" cy="861261"/>
          </a:xfrm>
          <a:prstGeom prst="rect">
            <a:avLst/>
          </a:prstGeom>
          <a:noFill/>
          <a:ln w="9525">
            <a:noFill/>
            <a:miter lim="800000"/>
            <a:headEnd/>
            <a:tailEnd/>
          </a:ln>
          <a:effectLst/>
        </p:spPr>
      </p:pic>
      <p:pic>
        <p:nvPicPr>
          <p:cNvPr id="29704" name="Picture 8" descr="https://z2.muscache.com/ac/pictures/a9a8bd45-33cd-49af-898a-081f901a098f.jpg?interpolation=lanczos-none&amp;size=xx_large&amp;output-format=jpg&amp;output-quality=70"/>
          <p:cNvPicPr>
            <a:picLocks noChangeAspect="1" noChangeArrowheads="1"/>
          </p:cNvPicPr>
          <p:nvPr/>
        </p:nvPicPr>
        <p:blipFill>
          <a:blip r:embed="rId6" cstate="print"/>
          <a:srcRect/>
          <a:stretch>
            <a:fillRect/>
          </a:stretch>
        </p:blipFill>
        <p:spPr bwMode="auto">
          <a:xfrm>
            <a:off x="7140886" y="3666700"/>
            <a:ext cx="3405129" cy="2270087"/>
          </a:xfrm>
          <a:prstGeom prst="rect">
            <a:avLst/>
          </a:prstGeom>
          <a:noFill/>
        </p:spPr>
      </p:pic>
      <p:pic>
        <p:nvPicPr>
          <p:cNvPr id="33794" name="Picture 2" descr="去哪儿网认为携程收购艺龙违法 导致携程与其互掐(1)"/>
          <p:cNvPicPr>
            <a:picLocks noChangeAspect="1" noChangeArrowheads="1"/>
          </p:cNvPicPr>
          <p:nvPr/>
        </p:nvPicPr>
        <p:blipFill>
          <a:blip r:embed="rId7" cstate="print"/>
          <a:srcRect/>
          <a:stretch>
            <a:fillRect/>
          </a:stretch>
        </p:blipFill>
        <p:spPr bwMode="auto">
          <a:xfrm>
            <a:off x="1124907" y="2763642"/>
            <a:ext cx="2647934" cy="1600007"/>
          </a:xfrm>
          <a:prstGeom prst="rect">
            <a:avLst/>
          </a:prstGeom>
          <a:noFill/>
        </p:spPr>
      </p:pic>
      <p:sp>
        <p:nvSpPr>
          <p:cNvPr id="9" name="TextBox 8"/>
          <p:cNvSpPr txBox="1"/>
          <p:nvPr/>
        </p:nvSpPr>
        <p:spPr>
          <a:xfrm>
            <a:off x="3772841" y="3335145"/>
            <a:ext cx="500066" cy="369332"/>
          </a:xfrm>
          <a:prstGeom prst="rect">
            <a:avLst/>
          </a:prstGeom>
          <a:noFill/>
        </p:spPr>
        <p:txBody>
          <a:bodyPr wrap="square" rtlCol="0">
            <a:spAutoFit/>
          </a:bodyPr>
          <a:lstStyle/>
          <a:p>
            <a:r>
              <a:rPr lang="en-US" altLang="zh-CN" b="1" dirty="0" err="1"/>
              <a:t>v.s</a:t>
            </a:r>
            <a:r>
              <a:rPr lang="en-US" altLang="zh-CN" b="1" dirty="0"/>
              <a:t>.</a:t>
            </a:r>
            <a:endParaRPr lang="zh-CN" altLang="en-US" b="1" dirty="0"/>
          </a:p>
        </p:txBody>
      </p:sp>
      <p:sp>
        <p:nvSpPr>
          <p:cNvPr id="10" name="TextBox 9"/>
          <p:cNvSpPr txBox="1"/>
          <p:nvPr/>
        </p:nvSpPr>
        <p:spPr>
          <a:xfrm>
            <a:off x="3976823" y="5132905"/>
            <a:ext cx="500066" cy="369332"/>
          </a:xfrm>
          <a:prstGeom prst="rect">
            <a:avLst/>
          </a:prstGeom>
          <a:noFill/>
        </p:spPr>
        <p:txBody>
          <a:bodyPr wrap="square" rtlCol="0">
            <a:spAutoFit/>
          </a:bodyPr>
          <a:lstStyle/>
          <a:p>
            <a:r>
              <a:rPr lang="en-US" altLang="zh-CN" b="1" dirty="0" err="1"/>
              <a:t>v.s</a:t>
            </a:r>
            <a:r>
              <a:rPr lang="en-US" altLang="zh-CN" b="1" dirty="0"/>
              <a:t>.</a:t>
            </a:r>
            <a:endParaRPr lang="zh-CN" altLang="en-US" b="1" dirty="0"/>
          </a:p>
        </p:txBody>
      </p:sp>
    </p:spTree>
    <p:extLst>
      <p:ext uri="{BB962C8B-B14F-4D97-AF65-F5344CB8AC3E}">
        <p14:creationId xmlns:p14="http://schemas.microsoft.com/office/powerpoint/2010/main" val="31418285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生活（</a:t>
            </a:r>
            <a:r>
              <a:rPr lang="zh-CN" altLang="en-US" sz="2000" b="1" dirty="0">
                <a:solidFill>
                  <a:srgbClr val="0070C0"/>
                </a:solidFill>
                <a:latin typeface="微软雅黑" pitchFamily="34" charset="-122"/>
                <a:ea typeface="微软雅黑" pitchFamily="34" charset="-122"/>
              </a:rPr>
              <a:t>衣</a:t>
            </a:r>
            <a:r>
              <a:rPr lang="zh-CN" altLang="en-US" sz="2000" b="1" dirty="0">
                <a:latin typeface="微软雅黑" pitchFamily="34" charset="-122"/>
                <a:ea typeface="微软雅黑" pitchFamily="34" charset="-122"/>
              </a:rPr>
              <a:t>食住行）</a:t>
            </a:r>
            <a:r>
              <a:rPr lang="en-US" altLang="zh-CN" sz="2000" b="1" dirty="0">
                <a:latin typeface="微软雅黑" pitchFamily="34" charset="-122"/>
                <a:ea typeface="微软雅黑" pitchFamily="34" charset="-122"/>
              </a:rPr>
              <a:t>——O2O</a:t>
            </a:r>
            <a:r>
              <a:rPr lang="zh-CN" altLang="en-US" sz="2000" b="1" dirty="0">
                <a:latin typeface="微软雅黑" pitchFamily="34" charset="-122"/>
                <a:ea typeface="微软雅黑" pitchFamily="34" charset="-122"/>
              </a:rPr>
              <a:t>模式生活方式</a:t>
            </a:r>
            <a:endParaRPr lang="zh-CN" altLang="en-US" sz="2000" dirty="0"/>
          </a:p>
        </p:txBody>
      </p:sp>
      <p:sp>
        <p:nvSpPr>
          <p:cNvPr id="7" name="内容占位符 2"/>
          <p:cNvSpPr>
            <a:spLocks noGrp="1"/>
          </p:cNvSpPr>
          <p:nvPr>
            <p:ph idx="1"/>
          </p:nvPr>
        </p:nvSpPr>
        <p:spPr>
          <a:xfrm>
            <a:off x="689317" y="1600202"/>
            <a:ext cx="10972800" cy="1565030"/>
          </a:xfrm>
        </p:spPr>
        <p:txBody>
          <a:bodyPr>
            <a:normAutofit/>
          </a:bodyPr>
          <a:lstStyle/>
          <a:p>
            <a:r>
              <a:rPr lang="en-US" altLang="zh-CN" sz="2000" dirty="0" smtClean="0">
                <a:latin typeface="微软雅黑" pitchFamily="34" charset="-122"/>
                <a:ea typeface="微软雅黑" pitchFamily="34" charset="-122"/>
              </a:rPr>
              <a:t>O2O</a:t>
            </a:r>
            <a:r>
              <a:rPr lang="zh-CN" altLang="en-US" sz="2000" dirty="0">
                <a:latin typeface="微软雅黑" pitchFamily="34" charset="-122"/>
                <a:ea typeface="微软雅黑" pitchFamily="34" charset="-122"/>
              </a:rPr>
              <a:t>模式的服装售卖：痛点是什么？</a:t>
            </a:r>
            <a:endParaRPr lang="en-US" altLang="zh-CN" sz="2000" dirty="0">
              <a:latin typeface="微软雅黑" pitchFamily="34" charset="-122"/>
              <a:ea typeface="微软雅黑" pitchFamily="34" charset="-122"/>
            </a:endParaRPr>
          </a:p>
          <a:p>
            <a:r>
              <a:rPr lang="en-US" altLang="zh-CN" sz="2000" dirty="0">
                <a:latin typeface="微软雅黑" pitchFamily="34" charset="-122"/>
                <a:ea typeface="微软雅黑" pitchFamily="34" charset="-122"/>
              </a:rPr>
              <a:t>O2O</a:t>
            </a:r>
            <a:r>
              <a:rPr lang="zh-CN" altLang="en-US" sz="2000" dirty="0">
                <a:latin typeface="微软雅黑" pitchFamily="34" charset="-122"/>
                <a:ea typeface="微软雅黑" pitchFamily="34" charset="-122"/>
              </a:rPr>
              <a:t>模式的服装租赁 </a:t>
            </a:r>
            <a:r>
              <a:rPr lang="en-US" altLang="zh-CN" sz="2000" dirty="0">
                <a:latin typeface="微软雅黑" pitchFamily="34" charset="-122"/>
                <a:ea typeface="微软雅黑" pitchFamily="34" charset="-122"/>
              </a:rPr>
              <a:t>—— </a:t>
            </a:r>
            <a:r>
              <a:rPr lang="zh-CN" altLang="en-US" sz="2000" b="1" dirty="0">
                <a:solidFill>
                  <a:srgbClr val="0070C0"/>
                </a:solidFill>
                <a:latin typeface="微软雅黑" pitchFamily="34" charset="-122"/>
                <a:ea typeface="微软雅黑" pitchFamily="34" charset="-122"/>
              </a:rPr>
              <a:t>共享时装</a:t>
            </a:r>
            <a:r>
              <a:rPr lang="zh-CN" altLang="en-US" sz="1200" b="1" dirty="0">
                <a:latin typeface="微软雅黑" pitchFamily="34" charset="-122"/>
                <a:ea typeface="微软雅黑" pitchFamily="34" charset="-122"/>
              </a:rPr>
              <a:t>（视频</a:t>
            </a:r>
            <a:r>
              <a:rPr lang="en-US" altLang="zh-CN" sz="1200" b="1" dirty="0">
                <a:latin typeface="微软雅黑" pitchFamily="34" charset="-122"/>
                <a:ea typeface="微软雅黑" pitchFamily="34" charset="-122"/>
              </a:rPr>
              <a:t>6</a:t>
            </a:r>
            <a:r>
              <a:rPr lang="zh-CN" altLang="en-US" sz="1200" b="1" dirty="0">
                <a:latin typeface="微软雅黑" pitchFamily="34" charset="-122"/>
                <a:ea typeface="微软雅黑" pitchFamily="34" charset="-122"/>
              </a:rPr>
              <a:t>）</a:t>
            </a:r>
            <a:endParaRPr lang="en-US" altLang="zh-CN" sz="1200" b="1" dirty="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pPr lvl="1">
              <a:buNone/>
            </a:pPr>
            <a:endParaRPr lang="en-US" altLang="zh-CN" sz="1800" dirty="0"/>
          </a:p>
          <a:p>
            <a:pPr lvl="1">
              <a:buNone/>
            </a:pPr>
            <a:endParaRPr lang="en-US" altLang="zh-CN" sz="1800" dirty="0">
              <a:latin typeface="微软雅黑" pitchFamily="34" charset="-122"/>
              <a:ea typeface="微软雅黑" pitchFamily="34" charset="-122"/>
            </a:endParaRPr>
          </a:p>
        </p:txBody>
      </p:sp>
      <p:pic>
        <p:nvPicPr>
          <p:cNvPr id="8" name="Picture 2" descr="https://timgsa.baidu.com/timg?image&amp;quality=80&amp;size=b9999_10000&amp;sec=1494412687220&amp;di=0b0f39ca88cc09a4dd0a8008572dc82b&amp;imgtype=0&amp;src=http%3A%2F%2Fimg3.redocn.com%2F20130605%2F20130603_9e6585468c51fdb879c0FqGRUM8xc6j4.jpg"/>
          <p:cNvPicPr>
            <a:picLocks noChangeAspect="1" noChangeArrowheads="1"/>
          </p:cNvPicPr>
          <p:nvPr/>
        </p:nvPicPr>
        <p:blipFill>
          <a:blip r:embed="rId3" cstate="print"/>
          <a:srcRect/>
          <a:stretch>
            <a:fillRect/>
          </a:stretch>
        </p:blipFill>
        <p:spPr bwMode="auto">
          <a:xfrm>
            <a:off x="1105348" y="2978834"/>
            <a:ext cx="4283968" cy="2214186"/>
          </a:xfrm>
          <a:prstGeom prst="rect">
            <a:avLst/>
          </a:prstGeom>
          <a:noFill/>
        </p:spPr>
      </p:pic>
      <p:pic>
        <p:nvPicPr>
          <p:cNvPr id="9" name="Picture 4" descr="https://timgsa.baidu.com/timg?image&amp;quality=80&amp;size=b9999_10000&amp;sec=1494412787678&amp;di=5e7eaa59936aee77573d61b88fc52fda&amp;imgtype=0&amp;src=http%3A%2F%2Fpic1.cxtuku.com%2F00%2F15%2F11%2Fb246508e98c5.jpg"/>
          <p:cNvPicPr>
            <a:picLocks noChangeAspect="1" noChangeArrowheads="1"/>
          </p:cNvPicPr>
          <p:nvPr/>
        </p:nvPicPr>
        <p:blipFill>
          <a:blip r:embed="rId4" cstate="print"/>
          <a:srcRect/>
          <a:stretch>
            <a:fillRect/>
          </a:stretch>
        </p:blipFill>
        <p:spPr bwMode="auto">
          <a:xfrm>
            <a:off x="5978450" y="4345485"/>
            <a:ext cx="4788024" cy="2266331"/>
          </a:xfrm>
          <a:prstGeom prst="rect">
            <a:avLst/>
          </a:prstGeom>
          <a:noFill/>
        </p:spPr>
      </p:pic>
    </p:spTree>
    <p:extLst>
      <p:ext uri="{BB962C8B-B14F-4D97-AF65-F5344CB8AC3E}">
        <p14:creationId xmlns:p14="http://schemas.microsoft.com/office/powerpoint/2010/main" val="10832673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金融</a:t>
            </a:r>
            <a:r>
              <a:rPr lang="en-US" altLang="zh-CN" sz="2000" b="1" dirty="0">
                <a:latin typeface="微软雅黑" pitchFamily="34" charset="-122"/>
                <a:ea typeface="微软雅黑" pitchFamily="34" charset="-122"/>
              </a:rPr>
              <a:t>——P2P</a:t>
            </a:r>
            <a:r>
              <a:rPr lang="zh-CN" altLang="en-US" sz="2000" b="1" dirty="0">
                <a:latin typeface="微软雅黑" pitchFamily="34" charset="-122"/>
                <a:ea typeface="微软雅黑" pitchFamily="34" charset="-122"/>
              </a:rPr>
              <a:t>互联网金融、众筹</a:t>
            </a:r>
            <a:endParaRPr lang="zh-CN" altLang="en-US" sz="2000" dirty="0"/>
          </a:p>
        </p:txBody>
      </p:sp>
      <p:pic>
        <p:nvPicPr>
          <p:cNvPr id="2050" name="Picture 2"/>
          <p:cNvPicPr>
            <a:picLocks noChangeAspect="1" noChangeArrowheads="1"/>
          </p:cNvPicPr>
          <p:nvPr/>
        </p:nvPicPr>
        <p:blipFill>
          <a:blip r:embed="rId3" cstate="print"/>
          <a:srcRect/>
          <a:stretch>
            <a:fillRect/>
          </a:stretch>
        </p:blipFill>
        <p:spPr bwMode="auto">
          <a:xfrm>
            <a:off x="7552895" y="5000636"/>
            <a:ext cx="2918690" cy="1663594"/>
          </a:xfrm>
          <a:prstGeom prst="rect">
            <a:avLst/>
          </a:prstGeom>
          <a:noFill/>
          <a:ln w="9525">
            <a:noFill/>
            <a:miter lim="800000"/>
            <a:headEnd/>
            <a:tailEnd/>
          </a:ln>
        </p:spPr>
      </p:pic>
      <p:sp>
        <p:nvSpPr>
          <p:cNvPr id="5" name="内容占位符 2"/>
          <p:cNvSpPr>
            <a:spLocks noGrp="1"/>
          </p:cNvSpPr>
          <p:nvPr>
            <p:ph idx="1"/>
          </p:nvPr>
        </p:nvSpPr>
        <p:spPr>
          <a:xfrm>
            <a:off x="675249" y="1357298"/>
            <a:ext cx="11036105" cy="3429024"/>
          </a:xfrm>
        </p:spPr>
        <p:txBody>
          <a:bodyPr>
            <a:normAutofit/>
          </a:bodyPr>
          <a:lstStyle/>
          <a:p>
            <a:r>
              <a:rPr lang="en-US" altLang="zh-CN" sz="2000" b="1" dirty="0">
                <a:latin typeface="微软雅黑" pitchFamily="34" charset="-122"/>
                <a:ea typeface="微软雅黑" pitchFamily="34" charset="-122"/>
              </a:rPr>
              <a:t>P2P</a:t>
            </a:r>
            <a:r>
              <a:rPr lang="zh-CN" altLang="en-US" sz="2000" b="1" dirty="0">
                <a:latin typeface="微软雅黑" pitchFamily="34" charset="-122"/>
                <a:ea typeface="微软雅黑" pitchFamily="34" charset="-122"/>
              </a:rPr>
              <a:t>模式的互联网理财</a:t>
            </a:r>
            <a:endParaRPr lang="en-US" altLang="zh-CN" sz="2000" b="1" dirty="0">
              <a:latin typeface="微软雅黑" pitchFamily="34" charset="-122"/>
              <a:ea typeface="微软雅黑" pitchFamily="34" charset="-122"/>
            </a:endParaRPr>
          </a:p>
          <a:p>
            <a:pPr lvl="1"/>
            <a:r>
              <a:rPr lang="zh-CN" altLang="en-US" sz="1800" dirty="0">
                <a:latin typeface="微软雅黑" pitchFamily="34" charset="-122"/>
                <a:ea typeface="微软雅黑" pitchFamily="34" charset="-122"/>
              </a:rPr>
              <a:t>移动支付：非银行机构的交易数已经是</a:t>
            </a:r>
            <a:r>
              <a:rPr lang="en-US" altLang="zh-CN" sz="1800" b="1" dirty="0">
                <a:latin typeface="微软雅黑" pitchFamily="34" charset="-122"/>
                <a:ea typeface="微软雅黑" pitchFamily="34" charset="-122"/>
              </a:rPr>
              <a:t>970</a:t>
            </a:r>
            <a:r>
              <a:rPr lang="zh-CN" altLang="en-US" sz="1800" dirty="0">
                <a:latin typeface="微软雅黑" pitchFamily="34" charset="-122"/>
                <a:ea typeface="微软雅黑" pitchFamily="34" charset="-122"/>
              </a:rPr>
              <a:t>亿笔（</a:t>
            </a:r>
            <a:r>
              <a:rPr lang="en-US" altLang="zh-CN" sz="1800" dirty="0">
                <a:latin typeface="微软雅黑" pitchFamily="34" charset="-122"/>
                <a:ea typeface="微软雅黑" pitchFamily="34" charset="-122"/>
              </a:rPr>
              <a:t>2016</a:t>
            </a:r>
            <a:r>
              <a:rPr lang="zh-CN" altLang="en-US" sz="1800" dirty="0">
                <a:latin typeface="微软雅黑" pitchFamily="34" charset="-122"/>
                <a:ea typeface="微软雅黑" pitchFamily="34" charset="-122"/>
              </a:rPr>
              <a:t>年底），超过了传统商业银行的</a:t>
            </a:r>
            <a:r>
              <a:rPr lang="en-US" altLang="zh-CN" sz="1800" b="1" dirty="0">
                <a:latin typeface="微软雅黑" pitchFamily="34" charset="-122"/>
                <a:ea typeface="微软雅黑" pitchFamily="34" charset="-122"/>
              </a:rPr>
              <a:t>257</a:t>
            </a:r>
            <a:r>
              <a:rPr lang="zh-CN" altLang="en-US" sz="1800" dirty="0">
                <a:latin typeface="微软雅黑" pitchFamily="34" charset="-122"/>
                <a:ea typeface="微软雅黑" pitchFamily="34" charset="-122"/>
              </a:rPr>
              <a:t>亿笔。</a:t>
            </a:r>
            <a:endParaRPr lang="en-US" altLang="zh-CN" sz="1800" dirty="0">
              <a:latin typeface="微软雅黑" pitchFamily="34" charset="-122"/>
              <a:ea typeface="微软雅黑" pitchFamily="34" charset="-122"/>
            </a:endParaRPr>
          </a:p>
          <a:p>
            <a:pPr lvl="1"/>
            <a:r>
              <a:rPr lang="zh-CN" altLang="en-US" sz="1800" dirty="0">
                <a:latin typeface="微软雅黑" pitchFamily="34" charset="-122"/>
                <a:ea typeface="微软雅黑" pitchFamily="34" charset="-122"/>
              </a:rPr>
              <a:t>理财产品：余额宝</a:t>
            </a:r>
            <a:r>
              <a:rPr lang="en-US" altLang="zh-CN" sz="1800" dirty="0">
                <a:latin typeface="微软雅黑" pitchFamily="34" charset="-122"/>
                <a:ea typeface="微软雅黑" pitchFamily="34" charset="-122"/>
              </a:rPr>
              <a:t>(</a:t>
            </a:r>
            <a:r>
              <a:rPr lang="zh-CN" altLang="en-US" sz="1800" b="1" dirty="0">
                <a:solidFill>
                  <a:srgbClr val="0070C0"/>
                </a:solidFill>
                <a:latin typeface="微软雅黑" pitchFamily="34" charset="-122"/>
                <a:ea typeface="微软雅黑" pitchFamily="34" charset="-122"/>
              </a:rPr>
              <a:t>余额宝是今天世界上最大的货币基金</a:t>
            </a:r>
            <a:r>
              <a:rPr lang="en-US" altLang="zh-CN" sz="1800" dirty="0">
                <a:latin typeface="微软雅黑" pitchFamily="34" charset="-122"/>
                <a:ea typeface="微软雅黑" pitchFamily="34" charset="-122"/>
              </a:rPr>
              <a:t>)</a:t>
            </a:r>
          </a:p>
          <a:p>
            <a:pPr lvl="1"/>
            <a:r>
              <a:rPr lang="zh-CN" altLang="en-US" sz="1800" dirty="0">
                <a:latin typeface="微软雅黑" pitchFamily="34" charset="-122"/>
                <a:ea typeface="微软雅黑" pitchFamily="34" charset="-122"/>
              </a:rPr>
              <a:t>机器人投资顾问：为金融投资服务降低了门槛，使美国过去在</a:t>
            </a:r>
            <a:r>
              <a:rPr lang="en-US" altLang="zh-CN" sz="1800" dirty="0">
                <a:latin typeface="微软雅黑" pitchFamily="34" charset="-122"/>
                <a:ea typeface="微软雅黑" pitchFamily="34" charset="-122"/>
              </a:rPr>
              <a:t>50</a:t>
            </a:r>
            <a:r>
              <a:rPr lang="zh-CN" altLang="en-US" sz="1800" dirty="0">
                <a:latin typeface="微软雅黑" pitchFamily="34" charset="-122"/>
                <a:ea typeface="微软雅黑" pitchFamily="34" charset="-122"/>
              </a:rPr>
              <a:t>万～</a:t>
            </a:r>
            <a:r>
              <a:rPr lang="en-US" altLang="zh-CN" sz="1800" dirty="0">
                <a:latin typeface="微软雅黑" pitchFamily="34" charset="-122"/>
                <a:ea typeface="微软雅黑" pitchFamily="34" charset="-122"/>
              </a:rPr>
              <a:t>100</a:t>
            </a:r>
            <a:r>
              <a:rPr lang="zh-CN" altLang="en-US" sz="1800" dirty="0">
                <a:latin typeface="微软雅黑" pitchFamily="34" charset="-122"/>
                <a:ea typeface="微软雅黑" pitchFamily="34" charset="-122"/>
              </a:rPr>
              <a:t>万美元为起点的理财降低到今天的</a:t>
            </a:r>
            <a:r>
              <a:rPr lang="en-US" altLang="zh-CN" sz="1800" dirty="0">
                <a:latin typeface="微软雅黑" pitchFamily="34" charset="-122"/>
                <a:ea typeface="微软雅黑" pitchFamily="34" charset="-122"/>
              </a:rPr>
              <a:t>5</a:t>
            </a:r>
            <a:r>
              <a:rPr lang="zh-CN" altLang="en-US" sz="1800" dirty="0">
                <a:latin typeface="微软雅黑" pitchFamily="34" charset="-122"/>
                <a:ea typeface="微软雅黑" pitchFamily="34" charset="-122"/>
              </a:rPr>
              <a:t>万美元，费用从</a:t>
            </a:r>
            <a:r>
              <a:rPr lang="en-US" altLang="zh-CN" sz="1800" dirty="0">
                <a:latin typeface="微软雅黑" pitchFamily="34" charset="-122"/>
                <a:ea typeface="微软雅黑" pitchFamily="34" charset="-122"/>
              </a:rPr>
              <a:t>5%</a:t>
            </a:r>
            <a:r>
              <a:rPr lang="zh-CN" altLang="en-US" sz="1800" dirty="0">
                <a:latin typeface="微软雅黑" pitchFamily="34" charset="-122"/>
                <a:ea typeface="微软雅黑" pitchFamily="34" charset="-122"/>
              </a:rPr>
              <a:t>降到</a:t>
            </a:r>
            <a:r>
              <a:rPr lang="en-US" altLang="zh-CN" sz="1800" dirty="0">
                <a:latin typeface="微软雅黑" pitchFamily="34" charset="-122"/>
                <a:ea typeface="微软雅黑" pitchFamily="34" charset="-122"/>
              </a:rPr>
              <a:t>0.3%</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0.5%</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1"/>
            <a:r>
              <a:rPr lang="zh-CN" altLang="en-US" sz="1800" dirty="0">
                <a:latin typeface="微软雅黑" pitchFamily="34" charset="-122"/>
                <a:ea typeface="微软雅黑" pitchFamily="34" charset="-122"/>
              </a:rPr>
              <a:t>问题：风控（与传统金融行业相比，</a:t>
            </a:r>
            <a:r>
              <a:rPr lang="en-US" altLang="zh-CN" sz="1800" dirty="0" smtClean="0">
                <a:latin typeface="微软雅黑" pitchFamily="34" charset="-122"/>
                <a:ea typeface="微软雅黑" pitchFamily="34" charset="-122"/>
              </a:rPr>
              <a:t>2018</a:t>
            </a:r>
            <a:r>
              <a:rPr lang="zh-CN" altLang="en-US" sz="1800" dirty="0" smtClean="0">
                <a:latin typeface="微软雅黑" pitchFamily="34" charset="-122"/>
                <a:ea typeface="微软雅黑" pitchFamily="34" charset="-122"/>
              </a:rPr>
              <a:t>年 国内</a:t>
            </a:r>
            <a:r>
              <a:rPr lang="en-US" altLang="zh-CN" sz="1800" dirty="0">
                <a:latin typeface="微软雅黑" pitchFamily="34" charset="-122"/>
                <a:ea typeface="微软雅黑" pitchFamily="34" charset="-122"/>
              </a:rPr>
              <a:t>P2P</a:t>
            </a:r>
            <a:r>
              <a:rPr lang="zh-CN" altLang="en-US" sz="1800" dirty="0">
                <a:latin typeface="微软雅黑" pitchFamily="34" charset="-122"/>
                <a:ea typeface="微软雅黑" pitchFamily="34" charset="-122"/>
              </a:rPr>
              <a:t>暴雷）、基础设施标准</a:t>
            </a:r>
            <a:endParaRPr lang="en-US" altLang="zh-CN" sz="1800" dirty="0">
              <a:latin typeface="微软雅黑" pitchFamily="34" charset="-122"/>
              <a:ea typeface="微软雅黑" pitchFamily="34" charset="-122"/>
            </a:endParaRPr>
          </a:p>
          <a:p>
            <a:pPr>
              <a:spcBef>
                <a:spcPts val="1200"/>
              </a:spcBef>
            </a:pPr>
            <a:r>
              <a:rPr lang="en-US" altLang="zh-CN" sz="2000" b="1" dirty="0">
                <a:latin typeface="微软雅黑" pitchFamily="34" charset="-122"/>
                <a:ea typeface="微软雅黑" pitchFamily="34" charset="-122"/>
              </a:rPr>
              <a:t>P2P</a:t>
            </a:r>
            <a:r>
              <a:rPr lang="zh-CN" altLang="en-US" sz="2000" b="1" dirty="0">
                <a:latin typeface="微软雅黑" pitchFamily="34" charset="-122"/>
                <a:ea typeface="微软雅黑" pitchFamily="34" charset="-122"/>
              </a:rPr>
              <a:t>模式的互联网众筹</a:t>
            </a:r>
            <a:endParaRPr lang="en-US" altLang="zh-CN" sz="2000" b="1" dirty="0">
              <a:latin typeface="微软雅黑" pitchFamily="34" charset="-122"/>
              <a:ea typeface="微软雅黑" pitchFamily="34" charset="-122"/>
            </a:endParaRPr>
          </a:p>
          <a:p>
            <a:pPr lvl="1"/>
            <a:r>
              <a:rPr lang="zh-CN" altLang="en-US" sz="1800" dirty="0">
                <a:latin typeface="微软雅黑" pitchFamily="34" charset="-122"/>
                <a:ea typeface="微软雅黑" pitchFamily="34" charset="-122"/>
              </a:rPr>
              <a:t>众筹购买新产品、众筹拍摄电影、股权众筹</a:t>
            </a:r>
            <a:endParaRPr lang="en-US" altLang="zh-CN" sz="1800" dirty="0">
              <a:latin typeface="微软雅黑" pitchFamily="34" charset="-122"/>
              <a:ea typeface="微软雅黑" pitchFamily="34" charset="-122"/>
            </a:endParaRPr>
          </a:p>
          <a:p>
            <a:pPr lvl="1"/>
            <a:r>
              <a:rPr lang="zh-CN" altLang="en-US" sz="1800" dirty="0">
                <a:latin typeface="微软雅黑" pitchFamily="34" charset="-122"/>
                <a:ea typeface="微软雅黑" pitchFamily="34" charset="-122"/>
              </a:rPr>
              <a:t>区块链与数字货币</a:t>
            </a:r>
            <a:endParaRPr lang="en-US" altLang="zh-CN" sz="1800" dirty="0">
              <a:latin typeface="微软雅黑" pitchFamily="34" charset="-122"/>
              <a:ea typeface="微软雅黑" pitchFamily="34" charset="-122"/>
            </a:endParaRPr>
          </a:p>
        </p:txBody>
      </p:sp>
      <p:pic>
        <p:nvPicPr>
          <p:cNvPr id="6146" name="Picture 2" descr="C:\Users\Administrator\Desktop\2015-海南论坛（1118）\zhongchou.jpg"/>
          <p:cNvPicPr>
            <a:picLocks noChangeAspect="1" noChangeArrowheads="1"/>
          </p:cNvPicPr>
          <p:nvPr/>
        </p:nvPicPr>
        <p:blipFill>
          <a:blip r:embed="rId4" cstate="print"/>
          <a:srcRect/>
          <a:stretch>
            <a:fillRect/>
          </a:stretch>
        </p:blipFill>
        <p:spPr bwMode="auto">
          <a:xfrm>
            <a:off x="1567540" y="4932276"/>
            <a:ext cx="3406781" cy="1640514"/>
          </a:xfrm>
          <a:prstGeom prst="rect">
            <a:avLst/>
          </a:prstGeom>
          <a:noFill/>
        </p:spPr>
      </p:pic>
    </p:spTree>
    <p:extLst>
      <p:ext uri="{BB962C8B-B14F-4D97-AF65-F5344CB8AC3E}">
        <p14:creationId xmlns:p14="http://schemas.microsoft.com/office/powerpoint/2010/main" val="7090996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传统行业</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获得重生</a:t>
            </a:r>
            <a:endParaRPr lang="zh-CN" altLang="en-US" sz="2000" dirty="0"/>
          </a:p>
        </p:txBody>
      </p:sp>
      <p:sp>
        <p:nvSpPr>
          <p:cNvPr id="5" name="内容占位符 2"/>
          <p:cNvSpPr>
            <a:spLocks noGrp="1"/>
          </p:cNvSpPr>
          <p:nvPr>
            <p:ph idx="1"/>
          </p:nvPr>
        </p:nvSpPr>
        <p:spPr>
          <a:xfrm>
            <a:off x="618977" y="1290280"/>
            <a:ext cx="11043139" cy="1638654"/>
          </a:xfrm>
        </p:spPr>
        <p:txBody>
          <a:bodyPr>
            <a:normAutofit lnSpcReduction="10000"/>
          </a:bodyPr>
          <a:lstStyle/>
          <a:p>
            <a:r>
              <a:rPr lang="zh-CN" altLang="en-US" sz="2000" b="1" dirty="0">
                <a:latin typeface="微软雅黑" pitchFamily="34" charset="-122"/>
                <a:ea typeface="微软雅黑" pitchFamily="34" charset="-122"/>
              </a:rPr>
              <a:t>谷歌地球</a:t>
            </a:r>
            <a:endParaRPr lang="en-US" altLang="zh-CN" sz="2000" b="1"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传统矿产企业寻宝：美国矿产公司</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评估传统上市企业的业绩：提前预知企业的财务状况</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根据全球气象信息：预测期货市场</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大宗商品</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交易价格趋势</a:t>
            </a:r>
            <a:endParaRPr lang="en-US" altLang="zh-CN" dirty="0">
              <a:latin typeface="微软雅黑" pitchFamily="34" charset="-122"/>
              <a:ea typeface="微软雅黑" pitchFamily="34" charset="-122"/>
            </a:endParaRPr>
          </a:p>
        </p:txBody>
      </p:sp>
      <p:pic>
        <p:nvPicPr>
          <p:cNvPr id="6" name="Picture 4" descr="sst_land_temp_82_best"/>
          <p:cNvPicPr>
            <a:picLocks noChangeAspect="1" noChangeArrowheads="1" noCrop="1"/>
          </p:cNvPicPr>
          <p:nvPr/>
        </p:nvPicPr>
        <p:blipFill>
          <a:blip r:embed="rId3" cstate="print"/>
          <a:srcRect/>
          <a:stretch>
            <a:fillRect/>
          </a:stretch>
        </p:blipFill>
        <p:spPr bwMode="auto">
          <a:xfrm>
            <a:off x="5685248" y="2928934"/>
            <a:ext cx="4866529" cy="3650591"/>
          </a:xfrm>
          <a:prstGeom prst="rect">
            <a:avLst/>
          </a:prstGeom>
          <a:noFill/>
          <a:ln w="9525">
            <a:noFill/>
            <a:miter lim="800000"/>
            <a:headEnd/>
            <a:tailEnd/>
          </a:ln>
        </p:spPr>
      </p:pic>
      <p:pic>
        <p:nvPicPr>
          <p:cNvPr id="1026" name="Picture 2" descr="E:\Google Earth.png"/>
          <p:cNvPicPr>
            <a:picLocks noChangeAspect="1" noChangeArrowheads="1"/>
          </p:cNvPicPr>
          <p:nvPr/>
        </p:nvPicPr>
        <p:blipFill>
          <a:blip r:embed="rId4" cstate="print"/>
          <a:srcRect/>
          <a:stretch>
            <a:fillRect/>
          </a:stretch>
        </p:blipFill>
        <p:spPr bwMode="auto">
          <a:xfrm>
            <a:off x="1524758" y="4521559"/>
            <a:ext cx="2880320" cy="2113949"/>
          </a:xfrm>
          <a:prstGeom prst="rect">
            <a:avLst/>
          </a:prstGeom>
          <a:noFill/>
        </p:spPr>
      </p:pic>
      <p:pic>
        <p:nvPicPr>
          <p:cNvPr id="1028" name="Picture 4" descr="E:\GoogleEarth3.jpg"/>
          <p:cNvPicPr>
            <a:picLocks noChangeAspect="1" noChangeArrowheads="1"/>
          </p:cNvPicPr>
          <p:nvPr/>
        </p:nvPicPr>
        <p:blipFill>
          <a:blip r:embed="rId5" cstate="print"/>
          <a:srcRect/>
          <a:stretch>
            <a:fillRect/>
          </a:stretch>
        </p:blipFill>
        <p:spPr bwMode="auto">
          <a:xfrm>
            <a:off x="1524758" y="2882905"/>
            <a:ext cx="2854026" cy="1489802"/>
          </a:xfrm>
          <a:prstGeom prst="rect">
            <a:avLst/>
          </a:prstGeom>
          <a:noFill/>
        </p:spPr>
      </p:pic>
    </p:spTree>
    <p:extLst>
      <p:ext uri="{BB962C8B-B14F-4D97-AF65-F5344CB8AC3E}">
        <p14:creationId xmlns:p14="http://schemas.microsoft.com/office/powerpoint/2010/main" val="9958864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概念</a:t>
            </a:r>
            <a:r>
              <a:rPr lang="zh-CN" altLang="en-US" sz="2000" b="1" dirty="0" smtClean="0">
                <a:latin typeface="微软雅黑" pitchFamily="34" charset="-122"/>
                <a:ea typeface="微软雅黑" pitchFamily="34" charset="-122"/>
              </a:rPr>
              <a:t>梳理</a:t>
            </a:r>
            <a:endParaRPr lang="zh-CN" altLang="en-US" sz="2000" b="1" dirty="0">
              <a:latin typeface="微软雅黑" pitchFamily="34" charset="-122"/>
              <a:ea typeface="微软雅黑" pitchFamily="34" charset="-122"/>
            </a:endParaRPr>
          </a:p>
        </p:txBody>
      </p:sp>
      <p:sp>
        <p:nvSpPr>
          <p:cNvPr id="3" name="内容占位符 2"/>
          <p:cNvSpPr>
            <a:spLocks noGrp="1"/>
          </p:cNvSpPr>
          <p:nvPr>
            <p:ph idx="1"/>
          </p:nvPr>
        </p:nvSpPr>
        <p:spPr>
          <a:xfrm>
            <a:off x="689317" y="1600201"/>
            <a:ext cx="11015003" cy="4525963"/>
          </a:xfrm>
        </p:spPr>
        <p:txBody>
          <a:bodyPr/>
          <a:lstStyle/>
          <a:p>
            <a:pPr>
              <a:spcBef>
                <a:spcPts val="600"/>
              </a:spcBef>
            </a:pPr>
            <a:r>
              <a:rPr lang="zh-CN" altLang="en-US" sz="2000"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移动互联网</a:t>
            </a:r>
            <a:r>
              <a:rPr lang="zh-CN" altLang="en-US" sz="2000" dirty="0">
                <a:latin typeface="微软雅黑" pitchFamily="34" charset="-122"/>
                <a:ea typeface="微软雅黑" pitchFamily="34" charset="-122"/>
              </a:rPr>
              <a:t>”是实现人</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物两两之间互联互通的基础设施</a:t>
            </a:r>
            <a:endParaRPr lang="en-US" altLang="zh-CN" sz="2000" dirty="0">
              <a:latin typeface="微软雅黑" pitchFamily="34" charset="-122"/>
              <a:ea typeface="微软雅黑" pitchFamily="34" charset="-122"/>
            </a:endParaRPr>
          </a:p>
          <a:p>
            <a:pPr>
              <a:spcBef>
                <a:spcPts val="600"/>
              </a:spcBef>
            </a:pPr>
            <a:r>
              <a:rPr lang="zh-CN" altLang="en-US" sz="2000"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物联网</a:t>
            </a:r>
            <a:r>
              <a:rPr lang="zh-CN" altLang="en-US" sz="2000" dirty="0">
                <a:latin typeface="微软雅黑" pitchFamily="34" charset="-122"/>
                <a:ea typeface="微软雅黑" pitchFamily="34" charset="-122"/>
              </a:rPr>
              <a:t>”是在移动互联的基础上解决物和物之间互联互通的实际应用</a:t>
            </a:r>
            <a:endParaRPr lang="en-US" altLang="zh-CN" sz="2000" dirty="0">
              <a:latin typeface="微软雅黑" pitchFamily="34" charset="-122"/>
              <a:ea typeface="微软雅黑" pitchFamily="34" charset="-122"/>
            </a:endParaRPr>
          </a:p>
          <a:p>
            <a:pPr>
              <a:spcBef>
                <a:spcPts val="600"/>
              </a:spcBef>
            </a:pPr>
            <a:r>
              <a:rPr lang="zh-CN" altLang="en-US" sz="2000"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大数据</a:t>
            </a:r>
            <a:r>
              <a:rPr lang="zh-CN" altLang="en-US" sz="2000" dirty="0">
                <a:latin typeface="微软雅黑" pitchFamily="34" charset="-122"/>
                <a:ea typeface="微软雅黑" pitchFamily="34" charset="-122"/>
              </a:rPr>
              <a:t>”和“</a:t>
            </a:r>
            <a:r>
              <a:rPr lang="zh-CN" altLang="en-US" sz="2000" b="1" dirty="0">
                <a:latin typeface="微软雅黑" pitchFamily="34" charset="-122"/>
                <a:ea typeface="微软雅黑" pitchFamily="34" charset="-122"/>
              </a:rPr>
              <a:t>云</a:t>
            </a:r>
            <a:r>
              <a:rPr lang="zh-CN" altLang="en-US" sz="2000" dirty="0">
                <a:latin typeface="微软雅黑" pitchFamily="34" charset="-122"/>
                <a:ea typeface="微软雅黑" pitchFamily="34" charset="-122"/>
              </a:rPr>
              <a:t>”技术是在移动互联的基础上让数据产生价值的技术，以“数据挖掘”方法为技术手段来实现</a:t>
            </a:r>
            <a:endParaRPr lang="en-US" altLang="zh-CN" sz="2000" dirty="0">
              <a:latin typeface="微软雅黑" pitchFamily="34" charset="-122"/>
              <a:ea typeface="微软雅黑" pitchFamily="34" charset="-122"/>
            </a:endParaRPr>
          </a:p>
          <a:p>
            <a:pPr>
              <a:spcBef>
                <a:spcPts val="600"/>
              </a:spcBef>
            </a:pPr>
            <a:r>
              <a:rPr lang="zh-CN" altLang="en-US" sz="2000"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a:t>
            </a:r>
            <a:r>
              <a:rPr lang="zh-CN" altLang="en-US" sz="2000" dirty="0">
                <a:latin typeface="微软雅黑" pitchFamily="34" charset="-122"/>
                <a:ea typeface="微软雅黑" pitchFamily="34" charset="-122"/>
              </a:rPr>
              <a:t>”是在上述工作的基础上实现传统产业的转型升级</a:t>
            </a:r>
            <a:endParaRPr lang="en-US" altLang="zh-CN" sz="2000" dirty="0">
              <a:latin typeface="微软雅黑" pitchFamily="34" charset="-122"/>
              <a:ea typeface="微软雅黑" pitchFamily="34" charset="-122"/>
            </a:endParaRPr>
          </a:p>
          <a:p>
            <a:pPr>
              <a:spcBef>
                <a:spcPts val="600"/>
              </a:spcBef>
            </a:pPr>
            <a:r>
              <a:rPr lang="zh-CN" altLang="en-US" sz="2000" b="1" dirty="0">
                <a:latin typeface="微软雅黑" pitchFamily="34" charset="-122"/>
                <a:ea typeface="微软雅黑" pitchFamily="34" charset="-122"/>
              </a:rPr>
              <a:t>   互联网</a:t>
            </a:r>
            <a:r>
              <a:rPr lang="en-US" altLang="zh-CN" sz="2000" b="1" dirty="0">
                <a:latin typeface="微软雅黑" pitchFamily="34" charset="-122"/>
                <a:ea typeface="微软雅黑" pitchFamily="34" charset="-122"/>
              </a:rPr>
              <a:t>+</a:t>
            </a:r>
            <a:r>
              <a:rPr lang="zh-CN" altLang="en-US" sz="2000" dirty="0">
                <a:latin typeface="微软雅黑" pitchFamily="34" charset="-122"/>
                <a:ea typeface="微软雅黑" pitchFamily="34" charset="-122"/>
              </a:rPr>
              <a:t>”与 </a:t>
            </a:r>
            <a:r>
              <a:rPr lang="zh-CN" altLang="en-US" sz="2000" dirty="0" smtClean="0">
                <a:latin typeface="微软雅黑" pitchFamily="34" charset="-122"/>
                <a:ea typeface="微软雅黑" pitchFamily="34" charset="-122"/>
              </a:rPr>
              <a:t>人工智能？</a:t>
            </a:r>
            <a:endParaRPr lang="en-US" altLang="zh-CN" sz="2000" dirty="0">
              <a:latin typeface="微软雅黑" pitchFamily="34" charset="-122"/>
              <a:ea typeface="微软雅黑" pitchFamily="34" charset="-122"/>
            </a:endParaRPr>
          </a:p>
          <a:p>
            <a:pPr>
              <a:spcBef>
                <a:spcPts val="1200"/>
              </a:spcBef>
              <a:buNone/>
            </a:pPr>
            <a:endParaRPr lang="en-US" altLang="zh-CN" b="1" dirty="0">
              <a:latin typeface="微软雅黑" pitchFamily="34" charset="-122"/>
              <a:ea typeface="微软雅黑" pitchFamily="34" charset="-122"/>
            </a:endParaRPr>
          </a:p>
          <a:p>
            <a:endParaRPr lang="en-US" altLang="zh-CN" sz="2800" b="1" dirty="0">
              <a:latin typeface="微软雅黑" pitchFamily="34" charset="-122"/>
              <a:ea typeface="微软雅黑" pitchFamily="34" charset="-122"/>
            </a:endParaRPr>
          </a:p>
          <a:p>
            <a:endParaRPr lang="zh-CN" altLang="en-US" dirty="0"/>
          </a:p>
        </p:txBody>
      </p:sp>
    </p:spTree>
    <p:extLst>
      <p:ext uri="{BB962C8B-B14F-4D97-AF65-F5344CB8AC3E}">
        <p14:creationId xmlns:p14="http://schemas.microsoft.com/office/powerpoint/2010/main" val="34857099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机器人（人工智能中的代表）</a:t>
            </a:r>
          </a:p>
        </p:txBody>
      </p:sp>
      <p:sp>
        <p:nvSpPr>
          <p:cNvPr id="3" name="内容占位符 2"/>
          <p:cNvSpPr>
            <a:spLocks noGrp="1"/>
          </p:cNvSpPr>
          <p:nvPr>
            <p:ph idx="1"/>
          </p:nvPr>
        </p:nvSpPr>
        <p:spPr>
          <a:xfrm>
            <a:off x="640079" y="1290280"/>
            <a:ext cx="11029071" cy="4138984"/>
          </a:xfrm>
        </p:spPr>
        <p:txBody>
          <a:bodyPr>
            <a:normAutofit/>
          </a:bodyPr>
          <a:lstStyle/>
          <a:p>
            <a:pPr>
              <a:lnSpc>
                <a:spcPct val="120000"/>
              </a:lnSpc>
            </a:pPr>
            <a:r>
              <a:rPr lang="zh-CN" altLang="en-US" sz="2000" dirty="0">
                <a:latin typeface="微软雅黑" pitchFamily="34" charset="-122"/>
                <a:ea typeface="微软雅黑" pitchFamily="34" charset="-122"/>
              </a:rPr>
              <a:t>“互联网</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机器人</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就是利用信息技术以及互联网平台，让互联网与智能移动机器人进行深度融合，创造新的发展生态。 </a:t>
            </a:r>
            <a:endParaRPr lang="en-US" altLang="zh-CN" sz="2000" dirty="0">
              <a:latin typeface="微软雅黑" pitchFamily="34" charset="-122"/>
              <a:ea typeface="微软雅黑" pitchFamily="34" charset="-122"/>
            </a:endParaRPr>
          </a:p>
          <a:p>
            <a:pPr>
              <a:lnSpc>
                <a:spcPct val="120000"/>
              </a:lnSpc>
            </a:pPr>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”实现：</a:t>
            </a:r>
            <a:endParaRPr lang="en-US" altLang="zh-CN" sz="2000" b="1" dirty="0">
              <a:latin typeface="微软雅黑" pitchFamily="34" charset="-122"/>
              <a:ea typeface="微软雅黑" pitchFamily="34" charset="-122"/>
            </a:endParaRPr>
          </a:p>
          <a:p>
            <a:pPr lvl="1">
              <a:lnSpc>
                <a:spcPct val="120000"/>
              </a:lnSpc>
            </a:pPr>
            <a:r>
              <a:rPr lang="zh-CN" altLang="en-US" sz="1800" b="1" dirty="0">
                <a:latin typeface="微软雅黑" pitchFamily="34" charset="-122"/>
                <a:ea typeface="微软雅黑" pitchFamily="34" charset="-122"/>
              </a:rPr>
              <a:t>“互联网</a:t>
            </a:r>
            <a:r>
              <a:rPr lang="en-US" altLang="zh-CN" sz="1800" b="1"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a:t>
            </a:r>
            <a:r>
              <a:rPr lang="zh-CN" altLang="en-US" sz="1800" dirty="0">
                <a:latin typeface="微软雅黑" pitchFamily="34" charset="-122"/>
                <a:ea typeface="微软雅黑" pitchFamily="34" charset="-122"/>
              </a:rPr>
              <a:t>与</a:t>
            </a:r>
            <a:r>
              <a:rPr lang="zh-CN" altLang="en-US" sz="1800" b="1" dirty="0">
                <a:latin typeface="微软雅黑" pitchFamily="34" charset="-122"/>
                <a:ea typeface="微软雅黑" pitchFamily="34" charset="-122"/>
              </a:rPr>
              <a:t>物联网</a:t>
            </a:r>
            <a:r>
              <a:rPr lang="zh-CN" altLang="en-US" sz="1800" dirty="0">
                <a:latin typeface="微软雅黑" pitchFamily="34" charset="-122"/>
                <a:ea typeface="微软雅黑" pitchFamily="34" charset="-122"/>
              </a:rPr>
              <a:t>使</a:t>
            </a:r>
            <a:r>
              <a:rPr lang="zh-CN" altLang="en-US" sz="1800" b="1" dirty="0">
                <a:latin typeface="微软雅黑" pitchFamily="34" charset="-122"/>
                <a:ea typeface="微软雅黑" pitchFamily="34" charset="-122"/>
              </a:rPr>
              <a:t>机器人</a:t>
            </a:r>
            <a:r>
              <a:rPr lang="zh-CN" altLang="en-US" sz="1800" dirty="0">
                <a:latin typeface="微软雅黑" pitchFamily="34" charset="-122"/>
                <a:ea typeface="微软雅黑" pitchFamily="34" charset="-122"/>
              </a:rPr>
              <a:t>与外部（人、物和环境）实现互联互通，可以</a:t>
            </a:r>
            <a:r>
              <a:rPr lang="zh-CN" altLang="en-US" sz="1800" b="1" dirty="0">
                <a:latin typeface="微软雅黑" pitchFamily="34" charset="-122"/>
                <a:ea typeface="微软雅黑" pitchFamily="34" charset="-122"/>
              </a:rPr>
              <a:t>多模态</a:t>
            </a:r>
            <a:r>
              <a:rPr lang="zh-CN" altLang="en-US" sz="1800" dirty="0">
                <a:latin typeface="微软雅黑" pitchFamily="34" charset="-122"/>
                <a:ea typeface="微软雅黑" pitchFamily="34" charset="-122"/>
              </a:rPr>
              <a:t>、全方位感知环境信息，信息透明。</a:t>
            </a:r>
            <a:endParaRPr lang="en-US" altLang="zh-CN" sz="1800" dirty="0">
              <a:latin typeface="微软雅黑" pitchFamily="34" charset="-122"/>
              <a:ea typeface="微软雅黑" pitchFamily="34" charset="-122"/>
            </a:endParaRPr>
          </a:p>
          <a:p>
            <a:pPr lvl="1">
              <a:lnSpc>
                <a:spcPct val="120000"/>
              </a:lnSpc>
            </a:pPr>
            <a:r>
              <a:rPr lang="en-US" altLang="zh-CN" sz="1800" b="1"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云</a:t>
            </a:r>
            <a:r>
              <a:rPr lang="en-US" altLang="zh-CN" sz="1800" b="1"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计算</a:t>
            </a:r>
            <a:r>
              <a:rPr lang="zh-CN" altLang="en-US" sz="1800" dirty="0">
                <a:latin typeface="微软雅黑" pitchFamily="34" charset="-122"/>
                <a:ea typeface="微软雅黑" pitchFamily="34" charset="-122"/>
              </a:rPr>
              <a:t>技术为机器人提供计算和存储用的</a:t>
            </a:r>
            <a:r>
              <a:rPr lang="zh-CN" altLang="en-US" sz="1800" b="1" dirty="0">
                <a:latin typeface="微软雅黑" pitchFamily="34" charset="-122"/>
                <a:ea typeface="微软雅黑" pitchFamily="34" charset="-122"/>
              </a:rPr>
              <a:t>大脑，“大数据”</a:t>
            </a:r>
            <a:r>
              <a:rPr lang="zh-CN" altLang="en-US" sz="1800" dirty="0">
                <a:latin typeface="微软雅黑" pitchFamily="34" charset="-122"/>
                <a:ea typeface="微软雅黑" pitchFamily="34" charset="-122"/>
              </a:rPr>
              <a:t>为机器人大脑提供了学习的</a:t>
            </a:r>
            <a:r>
              <a:rPr lang="zh-CN" altLang="en-US" sz="1800" b="1" dirty="0">
                <a:latin typeface="微软雅黑" pitchFamily="34" charset="-122"/>
                <a:ea typeface="微软雅黑" pitchFamily="34" charset="-122"/>
              </a:rPr>
              <a:t>知识</a:t>
            </a:r>
            <a:r>
              <a:rPr lang="zh-CN" altLang="en-US" sz="1800" dirty="0">
                <a:latin typeface="微软雅黑" pitchFamily="34" charset="-122"/>
                <a:ea typeface="微软雅黑" pitchFamily="34" charset="-122"/>
              </a:rPr>
              <a:t>（素材）。机器人会变得更加智能</a:t>
            </a:r>
            <a:r>
              <a:rPr lang="zh-CN" altLang="en-US" sz="1400" b="1" dirty="0">
                <a:latin typeface="微软雅黑" pitchFamily="34" charset="-122"/>
                <a:ea typeface="微软雅黑" pitchFamily="34" charset="-122"/>
              </a:rPr>
              <a:t>（视频</a:t>
            </a:r>
            <a:r>
              <a:rPr lang="en-US" altLang="zh-CN" sz="1400" b="1" dirty="0">
                <a:latin typeface="微软雅黑" pitchFamily="34" charset="-122"/>
                <a:ea typeface="微软雅黑" pitchFamily="34" charset="-122"/>
              </a:rPr>
              <a:t>7</a:t>
            </a:r>
            <a:r>
              <a:rPr lang="zh-CN" altLang="en-US" sz="1400" b="1" dirty="0">
                <a:latin typeface="微软雅黑" pitchFamily="34" charset="-122"/>
                <a:ea typeface="微软雅黑" pitchFamily="34" charset="-122"/>
              </a:rPr>
              <a:t>）</a:t>
            </a:r>
            <a:r>
              <a:rPr lang="zh-CN" altLang="en-US" sz="1800" dirty="0">
                <a:latin typeface="微软雅黑" pitchFamily="34" charset="-122"/>
                <a:ea typeface="微软雅黑" pitchFamily="34" charset="-122"/>
              </a:rPr>
              <a:t>：利用互联网大数据（环境数据和交互数据），提升自己的学习、协作能力以及相关的智能化水平。</a:t>
            </a:r>
            <a:endParaRPr lang="en-US" altLang="zh-CN" sz="1800" dirty="0">
              <a:latin typeface="微软雅黑" pitchFamily="34" charset="-122"/>
              <a:ea typeface="微软雅黑" pitchFamily="34" charset="-122"/>
            </a:endParaRPr>
          </a:p>
          <a:p>
            <a:pPr>
              <a:lnSpc>
                <a:spcPct val="120000"/>
              </a:lnSpc>
            </a:pPr>
            <a:r>
              <a:rPr lang="zh-CN" altLang="en-US" sz="2000" b="1" dirty="0">
                <a:latin typeface="微软雅黑" pitchFamily="34" charset="-122"/>
                <a:ea typeface="微软雅黑" pitchFamily="34" charset="-122"/>
              </a:rPr>
              <a:t>人工智能：机器人实现智能化</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p:txBody>
      </p:sp>
      <p:pic>
        <p:nvPicPr>
          <p:cNvPr id="1026" name="Picture 2" descr="E:\年度文件\2016\教学工作\2016-智能机器人\视频素材-工业机器人\组合机器人.gif"/>
          <p:cNvPicPr>
            <a:picLocks noChangeAspect="1" noChangeArrowheads="1" noCrop="1"/>
          </p:cNvPicPr>
          <p:nvPr/>
        </p:nvPicPr>
        <p:blipFill>
          <a:blip r:embed="rId2" cstate="print"/>
          <a:srcRect/>
          <a:stretch>
            <a:fillRect/>
          </a:stretch>
        </p:blipFill>
        <p:spPr bwMode="auto">
          <a:xfrm>
            <a:off x="6627237" y="3936736"/>
            <a:ext cx="4078278" cy="2718852"/>
          </a:xfrm>
          <a:prstGeom prst="rect">
            <a:avLst/>
          </a:prstGeom>
          <a:noFill/>
        </p:spPr>
      </p:pic>
    </p:spTree>
    <p:extLst>
      <p:ext uri="{BB962C8B-B14F-4D97-AF65-F5344CB8AC3E}">
        <p14:creationId xmlns:p14="http://schemas.microsoft.com/office/powerpoint/2010/main" val="38546581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智能机器人生态环境与支撑平台 </a:t>
            </a:r>
            <a:r>
              <a:rPr lang="en-US" altLang="zh-CN" sz="2000" b="1" dirty="0">
                <a:latin typeface="微软雅黑" pitchFamily="34" charset="-122"/>
                <a:ea typeface="微软雅黑" pitchFamily="34" charset="-122"/>
              </a:rPr>
              <a:t/>
            </a:r>
            <a:br>
              <a:rPr lang="en-US" altLang="zh-CN" sz="2000" b="1" dirty="0">
                <a:latin typeface="微软雅黑" pitchFamily="34" charset="-122"/>
                <a:ea typeface="微软雅黑" pitchFamily="34" charset="-122"/>
              </a:rPr>
            </a:br>
            <a:r>
              <a:rPr lang="en-US" altLang="zh-CN" sz="2000" b="1" dirty="0">
                <a:latin typeface="微软雅黑" pitchFamily="34" charset="-122"/>
                <a:ea typeface="微软雅黑" pitchFamily="34" charset="-122"/>
              </a:rPr>
              <a:t>Ecosystem and Support Platform for Intelligent Robot </a:t>
            </a:r>
            <a:endParaRPr lang="zh-CN" altLang="en-US" sz="2000" b="1" dirty="0">
              <a:latin typeface="微软雅黑" pitchFamily="34" charset="-122"/>
              <a:ea typeface="微软雅黑" pitchFamily="34" charset="-122"/>
            </a:endParaRPr>
          </a:p>
        </p:txBody>
      </p:sp>
      <p:sp>
        <p:nvSpPr>
          <p:cNvPr id="3" name="内容占位符 2"/>
          <p:cNvSpPr>
            <a:spLocks noGrp="1"/>
          </p:cNvSpPr>
          <p:nvPr>
            <p:ph idx="1"/>
          </p:nvPr>
        </p:nvSpPr>
        <p:spPr>
          <a:xfrm>
            <a:off x="665870" y="1283676"/>
            <a:ext cx="11059552" cy="3900502"/>
          </a:xfrm>
        </p:spPr>
        <p:txBody>
          <a:bodyPr>
            <a:normAutofit lnSpcReduction="10000"/>
          </a:bodyPr>
          <a:lstStyle/>
          <a:p>
            <a:r>
              <a:rPr lang="zh-CN" altLang="en-US" b="1" dirty="0" smtClean="0">
                <a:latin typeface="微软雅黑" pitchFamily="34" charset="-122"/>
                <a:ea typeface="微软雅黑" pitchFamily="34" charset="-122"/>
              </a:rPr>
              <a:t>智能功能呈现 </a:t>
            </a:r>
            <a:r>
              <a:rPr lang="en-US" altLang="zh-CN" b="1" dirty="0" smtClean="0">
                <a:latin typeface="微软雅黑" pitchFamily="34" charset="-122"/>
                <a:ea typeface="微软雅黑" pitchFamily="34" charset="-122"/>
              </a:rPr>
              <a:t>/ Intelligent Function Presentation</a:t>
            </a:r>
          </a:p>
          <a:p>
            <a:pPr lvl="1"/>
            <a:r>
              <a:rPr lang="zh-CN" altLang="en-US" dirty="0" smtClean="0">
                <a:latin typeface="微软雅黑" pitchFamily="34" charset="-122"/>
                <a:ea typeface="微软雅黑" pitchFamily="34" charset="-122"/>
              </a:rPr>
              <a:t>图灵测试 </a:t>
            </a:r>
            <a:r>
              <a:rPr lang="en-US" altLang="zh-CN" dirty="0" smtClean="0">
                <a:latin typeface="微软雅黑" pitchFamily="34" charset="-122"/>
                <a:ea typeface="微软雅黑" pitchFamily="34" charset="-122"/>
              </a:rPr>
              <a:t>/ Turing Test</a:t>
            </a:r>
          </a:p>
          <a:p>
            <a:pPr lvl="1"/>
            <a:endParaRPr lang="en-US" altLang="zh-CN" dirty="0" smtClean="0">
              <a:latin typeface="微软雅黑" pitchFamily="34" charset="-122"/>
              <a:ea typeface="微软雅黑" pitchFamily="34" charset="-122"/>
            </a:endParaRPr>
          </a:p>
          <a:p>
            <a:pPr lvl="1"/>
            <a:endParaRPr lang="en-US" altLang="zh-CN" dirty="0" smtClean="0">
              <a:latin typeface="微软雅黑" pitchFamily="34" charset="-122"/>
              <a:ea typeface="微软雅黑" pitchFamily="34" charset="-122"/>
            </a:endParaRPr>
          </a:p>
          <a:p>
            <a:pPr lvl="1"/>
            <a:endParaRPr lang="en-US" altLang="zh-CN" dirty="0" smtClean="0">
              <a:latin typeface="微软雅黑" pitchFamily="34" charset="-122"/>
              <a:ea typeface="微软雅黑" pitchFamily="34" charset="-122"/>
            </a:endParaRPr>
          </a:p>
          <a:p>
            <a:pPr lvl="1"/>
            <a:endParaRPr lang="en-US" altLang="zh-CN" dirty="0" smtClean="0">
              <a:latin typeface="微软雅黑" pitchFamily="34" charset="-122"/>
              <a:ea typeface="微软雅黑" pitchFamily="34" charset="-122"/>
            </a:endParaRPr>
          </a:p>
          <a:p>
            <a:pPr lvl="1"/>
            <a:endParaRPr lang="en-US" altLang="zh-CN" dirty="0" smtClean="0">
              <a:latin typeface="微软雅黑" pitchFamily="34" charset="-122"/>
              <a:ea typeface="微软雅黑" pitchFamily="34" charset="-122"/>
            </a:endParaRPr>
          </a:p>
          <a:p>
            <a:pPr lvl="1"/>
            <a:endParaRPr lang="en-US" altLang="zh-CN" dirty="0" smtClean="0">
              <a:latin typeface="微软雅黑" pitchFamily="34" charset="-122"/>
              <a:ea typeface="微软雅黑" pitchFamily="34" charset="-122"/>
            </a:endParaRPr>
          </a:p>
          <a:p>
            <a:pPr marL="457165" lvl="1" indent="0">
              <a:buNone/>
            </a:pPr>
            <a:endParaRPr lang="en-US" altLang="zh-CN" dirty="0" smtClean="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现实中图灵测试的例子 </a:t>
            </a:r>
            <a:r>
              <a:rPr lang="en-US" altLang="zh-CN" dirty="0" smtClean="0">
                <a:latin typeface="微软雅黑" pitchFamily="34" charset="-122"/>
                <a:ea typeface="微软雅黑" pitchFamily="34" charset="-122"/>
              </a:rPr>
              <a:t>/ Actual Application Examples of Turing Test</a:t>
            </a:r>
          </a:p>
        </p:txBody>
      </p:sp>
      <p:pic>
        <p:nvPicPr>
          <p:cNvPr id="4" name="Picture 2" descr="http://www.sznews.com/tech/images/attachement/jpg/site40006/2015-08-02/8522687300868357861.jpg"/>
          <p:cNvPicPr>
            <a:picLocks noChangeAspect="1" noChangeArrowheads="1"/>
          </p:cNvPicPr>
          <p:nvPr/>
        </p:nvPicPr>
        <p:blipFill>
          <a:blip r:embed="rId2" cstate="print"/>
          <a:srcRect/>
          <a:stretch>
            <a:fillRect/>
          </a:stretch>
        </p:blipFill>
        <p:spPr bwMode="auto">
          <a:xfrm>
            <a:off x="4331093" y="1953213"/>
            <a:ext cx="1653538" cy="2286016"/>
          </a:xfrm>
          <a:prstGeom prst="rect">
            <a:avLst/>
          </a:prstGeom>
          <a:noFill/>
        </p:spPr>
      </p:pic>
      <p:pic>
        <p:nvPicPr>
          <p:cNvPr id="5" name="Picture 6" descr="https://p1.ssl.qhmsg.com/t013eef651a6200a038.jpg"/>
          <p:cNvPicPr>
            <a:picLocks noChangeAspect="1" noChangeArrowheads="1"/>
          </p:cNvPicPr>
          <p:nvPr/>
        </p:nvPicPr>
        <p:blipFill>
          <a:blip r:embed="rId3" cstate="print"/>
          <a:srcRect/>
          <a:stretch>
            <a:fillRect/>
          </a:stretch>
        </p:blipFill>
        <p:spPr bwMode="auto">
          <a:xfrm>
            <a:off x="7211747" y="2395727"/>
            <a:ext cx="2828925" cy="1676400"/>
          </a:xfrm>
          <a:prstGeom prst="rect">
            <a:avLst/>
          </a:prstGeom>
          <a:noFill/>
        </p:spPr>
      </p:pic>
      <p:pic>
        <p:nvPicPr>
          <p:cNvPr id="6" name="Picture 12" descr="12306登录页界面在哪里"/>
          <p:cNvPicPr>
            <a:picLocks noChangeAspect="1" noChangeArrowheads="1"/>
          </p:cNvPicPr>
          <p:nvPr/>
        </p:nvPicPr>
        <p:blipFill>
          <a:blip r:embed="rId4" cstate="print"/>
          <a:srcRect/>
          <a:stretch>
            <a:fillRect/>
          </a:stretch>
        </p:blipFill>
        <p:spPr bwMode="auto">
          <a:xfrm>
            <a:off x="4331093" y="4902162"/>
            <a:ext cx="2505806" cy="1688935"/>
          </a:xfrm>
          <a:prstGeom prst="rect">
            <a:avLst/>
          </a:prstGeom>
          <a:noFill/>
        </p:spPr>
      </p:pic>
    </p:spTree>
    <p:extLst>
      <p:ext uri="{BB962C8B-B14F-4D97-AF65-F5344CB8AC3E}">
        <p14:creationId xmlns:p14="http://schemas.microsoft.com/office/powerpoint/2010/main" val="2788795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p>
        </p:txBody>
      </p:sp>
      <p:sp>
        <p:nvSpPr>
          <p:cNvPr id="3" name="内容占位符 2"/>
          <p:cNvSpPr>
            <a:spLocks noGrp="1"/>
          </p:cNvSpPr>
          <p:nvPr>
            <p:ph idx="1"/>
          </p:nvPr>
        </p:nvSpPr>
        <p:spPr>
          <a:xfrm>
            <a:off x="563960" y="1290279"/>
            <a:ext cx="11150520" cy="5333157"/>
          </a:xfrm>
        </p:spPr>
        <p:txBody>
          <a:bodyPr>
            <a:normAutofit lnSpcReduction="10000"/>
          </a:bodyPr>
          <a:lstStyle/>
          <a:p>
            <a:r>
              <a:rPr lang="zh-CN" altLang="en-US" sz="2000" b="1" dirty="0">
                <a:latin typeface="微软雅黑" pitchFamily="34" charset="-122"/>
                <a:ea typeface="微软雅黑" pitchFamily="34" charset="-122"/>
              </a:rPr>
              <a:t>背景回顾</a:t>
            </a:r>
            <a:endParaRPr lang="en-US" altLang="zh-CN" sz="2000" b="1" dirty="0">
              <a:latin typeface="微软雅黑" pitchFamily="34" charset="-122"/>
              <a:ea typeface="微软雅黑" pitchFamily="34" charset="-122"/>
            </a:endParaRPr>
          </a:p>
          <a:p>
            <a:pPr lvl="1"/>
            <a:r>
              <a:rPr lang="en-US" altLang="zh-CN" sz="1800" dirty="0">
                <a:latin typeface="微软雅黑" pitchFamily="34" charset="-122"/>
                <a:ea typeface="微软雅黑" pitchFamily="34" charset="-122"/>
              </a:rPr>
              <a:t>2010</a:t>
            </a:r>
            <a:r>
              <a:rPr lang="zh-CN" altLang="en-US" sz="1800" dirty="0">
                <a:latin typeface="微软雅黑" pitchFamily="34" charset="-122"/>
                <a:ea typeface="微软雅黑" pitchFamily="34" charset="-122"/>
              </a:rPr>
              <a:t>年：</a:t>
            </a:r>
            <a:r>
              <a:rPr lang="en-US" altLang="zh-CN" sz="1800" dirty="0">
                <a:latin typeface="微软雅黑" pitchFamily="34" charset="-122"/>
                <a:ea typeface="微软雅黑" pitchFamily="34" charset="-122"/>
              </a:rPr>
              <a:t>3G</a:t>
            </a:r>
            <a:r>
              <a:rPr lang="zh-CN" altLang="en-US" sz="1800" dirty="0">
                <a:latin typeface="微软雅黑" pitchFamily="34" charset="-122"/>
                <a:ea typeface="微软雅黑" pitchFamily="34" charset="-122"/>
              </a:rPr>
              <a:t>牌照发放，“中国移动互联网元年</a:t>
            </a:r>
            <a:r>
              <a:rPr lang="en-US" altLang="zh-CN" sz="1800" dirty="0">
                <a:latin typeface="微软雅黑" pitchFamily="34" charset="-122"/>
                <a:ea typeface="微软雅黑" pitchFamily="34" charset="-122"/>
              </a:rPr>
              <a:t>”</a:t>
            </a:r>
          </a:p>
          <a:p>
            <a:pPr lvl="1"/>
            <a:r>
              <a:rPr lang="en-US" altLang="zh-CN" sz="1800" dirty="0">
                <a:latin typeface="微软雅黑" pitchFamily="34" charset="-122"/>
                <a:ea typeface="微软雅黑" pitchFamily="34" charset="-122"/>
              </a:rPr>
              <a:t>2014</a:t>
            </a:r>
            <a:r>
              <a:rPr lang="zh-CN" altLang="en-US" sz="1800" dirty="0">
                <a:latin typeface="微软雅黑" pitchFamily="34" charset="-122"/>
                <a:ea typeface="微软雅黑" pitchFamily="34" charset="-122"/>
              </a:rPr>
              <a:t>年：</a:t>
            </a:r>
            <a:r>
              <a:rPr lang="en-US" altLang="zh-CN" sz="1800" dirty="0">
                <a:latin typeface="微软雅黑" pitchFamily="34" charset="-122"/>
                <a:ea typeface="微软雅黑" pitchFamily="34" charset="-122"/>
              </a:rPr>
              <a:t>4G</a:t>
            </a:r>
            <a:r>
              <a:rPr lang="zh-CN" altLang="en-US" sz="1800" dirty="0">
                <a:latin typeface="微软雅黑" pitchFamily="34" charset="-122"/>
                <a:ea typeface="微软雅黑" pitchFamily="34" charset="-122"/>
              </a:rPr>
              <a:t>牌照发放，</a:t>
            </a:r>
            <a:r>
              <a:rPr lang="zh-CN" altLang="en-US" sz="1800" b="1" dirty="0">
                <a:solidFill>
                  <a:srgbClr val="0070C0"/>
                </a:solidFill>
                <a:latin typeface="微软雅黑" pitchFamily="34" charset="-122"/>
                <a:ea typeface="微软雅黑" pitchFamily="34" charset="-122"/>
              </a:rPr>
              <a:t>手机上网人数超过计算机上网人数</a:t>
            </a:r>
            <a:endParaRPr lang="en-US" altLang="zh-CN" sz="1800" b="1" dirty="0">
              <a:solidFill>
                <a:srgbClr val="0070C0"/>
              </a:solidFill>
              <a:latin typeface="微软雅黑" pitchFamily="34" charset="-122"/>
              <a:ea typeface="微软雅黑" pitchFamily="34" charset="-122"/>
            </a:endParaRPr>
          </a:p>
          <a:p>
            <a:pPr lvl="1"/>
            <a:r>
              <a:rPr lang="en-US" altLang="zh-CN" sz="1800" dirty="0">
                <a:latin typeface="微软雅黑" pitchFamily="34" charset="-122"/>
                <a:ea typeface="微软雅黑" pitchFamily="34" charset="-122"/>
              </a:rPr>
              <a:t>2015</a:t>
            </a:r>
            <a:r>
              <a:rPr lang="zh-CN" altLang="en-US" sz="1800" dirty="0">
                <a:latin typeface="微软雅黑" pitchFamily="34" charset="-122"/>
                <a:ea typeface="微软雅黑" pitchFamily="34" charset="-122"/>
              </a:rPr>
              <a:t>年：华为在日本实验</a:t>
            </a:r>
            <a:r>
              <a:rPr lang="en-US" altLang="zh-CN" sz="1800" dirty="0">
                <a:latin typeface="微软雅黑" pitchFamily="34" charset="-122"/>
                <a:ea typeface="微软雅黑" pitchFamily="34" charset="-122"/>
              </a:rPr>
              <a:t>5G</a:t>
            </a:r>
            <a:r>
              <a:rPr lang="zh-CN" altLang="en-US" sz="1800" dirty="0">
                <a:latin typeface="微软雅黑" pitchFamily="34" charset="-122"/>
                <a:ea typeface="微软雅黑" pitchFamily="34" charset="-122"/>
              </a:rPr>
              <a:t>网络通讯技术</a:t>
            </a:r>
            <a:endParaRPr lang="en-US" altLang="zh-CN" sz="1800" dirty="0">
              <a:latin typeface="微软雅黑" pitchFamily="34" charset="-122"/>
              <a:ea typeface="微软雅黑" pitchFamily="34" charset="-122"/>
            </a:endParaRPr>
          </a:p>
          <a:p>
            <a:pPr lvl="1"/>
            <a:r>
              <a:rPr lang="en-US" altLang="zh-CN" sz="1800" dirty="0">
                <a:latin typeface="微软雅黑" pitchFamily="34" charset="-122"/>
                <a:ea typeface="微软雅黑" pitchFamily="34" charset="-122"/>
              </a:rPr>
              <a:t>2016</a:t>
            </a:r>
            <a:r>
              <a:rPr lang="zh-CN" altLang="en-US" sz="1800" dirty="0">
                <a:latin typeface="微软雅黑" pitchFamily="34" charset="-122"/>
                <a:ea typeface="微软雅黑" pitchFamily="34" charset="-122"/>
              </a:rPr>
              <a:t>年：美国</a:t>
            </a:r>
            <a:r>
              <a:rPr lang="en-US" altLang="zh-CN" sz="1800" dirty="0">
                <a:latin typeface="微软雅黑" pitchFamily="34" charset="-122"/>
                <a:ea typeface="微软雅黑" pitchFamily="34" charset="-122"/>
              </a:rPr>
              <a:t>5G</a:t>
            </a:r>
            <a:r>
              <a:rPr lang="zh-CN" altLang="en-US" sz="1800" dirty="0">
                <a:latin typeface="微软雅黑" pitchFamily="34" charset="-122"/>
                <a:ea typeface="微软雅黑" pitchFamily="34" charset="-122"/>
              </a:rPr>
              <a:t>试用</a:t>
            </a:r>
            <a:endParaRPr lang="en-US" altLang="zh-CN" sz="1800" dirty="0">
              <a:latin typeface="微软雅黑" pitchFamily="34" charset="-122"/>
              <a:ea typeface="微软雅黑" pitchFamily="34" charset="-122"/>
            </a:endParaRPr>
          </a:p>
          <a:p>
            <a:pPr lvl="1"/>
            <a:r>
              <a:rPr lang="en-US" altLang="zh-CN" sz="1800" dirty="0">
                <a:latin typeface="微软雅黑" pitchFamily="34" charset="-122"/>
                <a:ea typeface="微软雅黑" pitchFamily="34" charset="-122"/>
              </a:rPr>
              <a:t>2017</a:t>
            </a:r>
            <a:r>
              <a:rPr lang="zh-CN" altLang="en-US" sz="1800" dirty="0">
                <a:latin typeface="微软雅黑" pitchFamily="34" charset="-122"/>
                <a:ea typeface="微软雅黑" pitchFamily="34" charset="-122"/>
              </a:rPr>
              <a:t>年：美国</a:t>
            </a:r>
            <a:r>
              <a:rPr lang="en-US" altLang="zh-CN" sz="1800" dirty="0">
                <a:latin typeface="微软雅黑" pitchFamily="34" charset="-122"/>
                <a:ea typeface="微软雅黑" pitchFamily="34" charset="-122"/>
              </a:rPr>
              <a:t>11</a:t>
            </a:r>
            <a:r>
              <a:rPr lang="zh-CN" altLang="en-US" sz="1800" dirty="0">
                <a:latin typeface="微软雅黑" pitchFamily="34" charset="-122"/>
                <a:ea typeface="微软雅黑" pitchFamily="34" charset="-122"/>
              </a:rPr>
              <a:t>城市</a:t>
            </a:r>
            <a:r>
              <a:rPr lang="en-US" altLang="zh-CN" sz="1800" dirty="0">
                <a:latin typeface="微软雅黑" pitchFamily="34" charset="-122"/>
                <a:ea typeface="微软雅黑" pitchFamily="34" charset="-122"/>
              </a:rPr>
              <a:t>5G</a:t>
            </a:r>
            <a:r>
              <a:rPr lang="zh-CN" altLang="en-US" sz="1800" dirty="0">
                <a:latin typeface="微软雅黑" pitchFamily="34" charset="-122"/>
                <a:ea typeface="微软雅黑" pitchFamily="34" charset="-122"/>
              </a:rPr>
              <a:t>试商用</a:t>
            </a:r>
            <a:r>
              <a:rPr lang="zh-CN" altLang="en-US" sz="1800" dirty="0"/>
              <a:t>，</a:t>
            </a:r>
            <a:r>
              <a:rPr lang="en-US" altLang="zh-CN" sz="1800" dirty="0">
                <a:latin typeface="微软雅黑" pitchFamily="34" charset="-122"/>
                <a:ea typeface="微软雅黑" pitchFamily="34" charset="-122"/>
              </a:rPr>
              <a:t>9</a:t>
            </a:r>
            <a:r>
              <a:rPr lang="zh-CN" altLang="en-US" sz="1800" dirty="0">
                <a:latin typeface="微软雅黑" pitchFamily="34" charset="-122"/>
                <a:ea typeface="微软雅黑" pitchFamily="34" charset="-122"/>
              </a:rPr>
              <a:t>月</a:t>
            </a:r>
            <a:r>
              <a:rPr lang="en-US" altLang="zh-CN" sz="18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日 欧盟开始</a:t>
            </a:r>
            <a:r>
              <a:rPr lang="en-US" altLang="zh-CN" sz="1800" dirty="0">
                <a:latin typeface="微软雅黑" pitchFamily="34" charset="-122"/>
                <a:ea typeface="微软雅黑" pitchFamily="34" charset="-122"/>
              </a:rPr>
              <a:t>6G</a:t>
            </a:r>
            <a:r>
              <a:rPr lang="zh-CN" altLang="en-US" sz="1800" dirty="0">
                <a:latin typeface="微软雅黑" pitchFamily="34" charset="-122"/>
                <a:ea typeface="微软雅黑" pitchFamily="34" charset="-122"/>
              </a:rPr>
              <a:t>研发计划</a:t>
            </a:r>
            <a:endParaRPr lang="en-US" altLang="zh-CN" sz="1800" dirty="0">
              <a:latin typeface="微软雅黑" pitchFamily="34" charset="-122"/>
              <a:ea typeface="微软雅黑" pitchFamily="34" charset="-122"/>
            </a:endParaRPr>
          </a:p>
          <a:p>
            <a:pPr lvl="1"/>
            <a:r>
              <a:rPr lang="en-US" altLang="zh-CN" sz="1800" dirty="0">
                <a:latin typeface="微软雅黑" pitchFamily="34" charset="-122"/>
                <a:ea typeface="微软雅黑" pitchFamily="34" charset="-122"/>
              </a:rPr>
              <a:t>2018</a:t>
            </a:r>
            <a:r>
              <a:rPr lang="zh-CN" altLang="en-US" sz="1800" dirty="0">
                <a:latin typeface="微软雅黑" panose="020B0503020204020204" pitchFamily="34" charset="-122"/>
                <a:ea typeface="微软雅黑" panose="020B0503020204020204" pitchFamily="34" charset="-122"/>
              </a:rPr>
              <a:t>年：中国</a:t>
            </a:r>
            <a:r>
              <a:rPr lang="en-US" altLang="zh-CN" sz="1800" dirty="0">
                <a:latin typeface="微软雅黑" panose="020B0503020204020204" pitchFamily="34" charset="-122"/>
                <a:ea typeface="微软雅黑" panose="020B0503020204020204" pitchFamily="34" charset="-122"/>
              </a:rPr>
              <a:t>5G</a:t>
            </a:r>
            <a:r>
              <a:rPr lang="zh-CN" altLang="en-US" sz="1800" dirty="0">
                <a:latin typeface="微软雅黑" panose="020B0503020204020204" pitchFamily="34" charset="-122"/>
                <a:ea typeface="微软雅黑" panose="020B0503020204020204" pitchFamily="34" charset="-122"/>
              </a:rPr>
              <a:t>试商用（</a:t>
            </a:r>
            <a:r>
              <a:rPr lang="en-US" altLang="zh-CN" sz="1800" dirty="0">
                <a:latin typeface="微软雅黑" panose="020B0503020204020204" pitchFamily="34" charset="-122"/>
                <a:ea typeface="微软雅黑" panose="020B0503020204020204" pitchFamily="34" charset="-122"/>
              </a:rPr>
              <a:t>2018.12</a:t>
            </a:r>
            <a:r>
              <a:rPr lang="zh-CN" altLang="en-US" sz="1800" dirty="0">
                <a:latin typeface="微软雅黑" panose="020B0503020204020204" pitchFamily="34" charset="-122"/>
                <a:ea typeface="微软雅黑" panose="020B0503020204020204" pitchFamily="34" charset="-122"/>
              </a:rPr>
              <a:t>已经开放</a:t>
            </a:r>
            <a:r>
              <a:rPr lang="en-US" altLang="zh-CN" sz="1800" dirty="0">
                <a:latin typeface="微软雅黑" panose="020B0503020204020204" pitchFamily="34" charset="-122"/>
                <a:ea typeface="微软雅黑" panose="020B0503020204020204" pitchFamily="34" charset="-122"/>
              </a:rPr>
              <a:t>5G</a:t>
            </a:r>
            <a:r>
              <a:rPr lang="zh-CN" altLang="en-US" sz="1800" dirty="0">
                <a:latin typeface="微软雅黑" panose="020B0503020204020204" pitchFamily="34" charset="-122"/>
                <a:ea typeface="微软雅黑" panose="020B0503020204020204" pitchFamily="34" charset="-122"/>
              </a:rPr>
              <a:t>频段）</a:t>
            </a:r>
            <a:endParaRPr lang="en-US" altLang="zh-CN" sz="1800" dirty="0">
              <a:latin typeface="微软雅黑" pitchFamily="34" charset="-122"/>
              <a:ea typeface="微软雅黑" pitchFamily="34" charset="-122"/>
            </a:endParaRPr>
          </a:p>
          <a:p>
            <a:pPr lvl="1"/>
            <a:r>
              <a:rPr lang="en-US" altLang="zh-CN" sz="1800" dirty="0">
                <a:latin typeface="微软雅黑" pitchFamily="34" charset="-122"/>
                <a:ea typeface="微软雅黑" pitchFamily="34" charset="-122"/>
              </a:rPr>
              <a:t>2019</a:t>
            </a:r>
            <a:r>
              <a:rPr lang="zh-CN" altLang="en-US" sz="1800" dirty="0">
                <a:latin typeface="微软雅黑" pitchFamily="34" charset="-122"/>
                <a:ea typeface="微软雅黑" pitchFamily="34" charset="-122"/>
              </a:rPr>
              <a:t>年：中国</a:t>
            </a:r>
            <a:r>
              <a:rPr lang="en-US" altLang="zh-CN" sz="1800" dirty="0">
                <a:latin typeface="微软雅黑" pitchFamily="34" charset="-122"/>
                <a:ea typeface="微软雅黑" pitchFamily="34" charset="-122"/>
              </a:rPr>
              <a:t>5G</a:t>
            </a:r>
            <a:r>
              <a:rPr lang="zh-CN" altLang="en-US" sz="1800" dirty="0">
                <a:latin typeface="微软雅黑" pitchFamily="34" charset="-122"/>
                <a:ea typeface="微软雅黑" pitchFamily="34" charset="-122"/>
              </a:rPr>
              <a:t>手机发布，下半年</a:t>
            </a:r>
            <a:r>
              <a:rPr lang="en-US" altLang="zh-CN" sz="1800" b="1" dirty="0">
                <a:solidFill>
                  <a:srgbClr val="0070C0"/>
                </a:solidFill>
                <a:latin typeface="微软雅黑" pitchFamily="34" charset="-122"/>
                <a:ea typeface="微软雅黑" pitchFamily="34" charset="-122"/>
              </a:rPr>
              <a:t>5G</a:t>
            </a:r>
            <a:r>
              <a:rPr lang="zh-CN" altLang="en-US" sz="1800" dirty="0">
                <a:latin typeface="微软雅黑" pitchFamily="34" charset="-122"/>
                <a:ea typeface="微软雅黑" pitchFamily="34" charset="-122"/>
              </a:rPr>
              <a:t>开始商用（</a:t>
            </a:r>
            <a:r>
              <a:rPr lang="zh-CN" altLang="en-US" sz="1200" b="1" dirty="0">
                <a:latin typeface="微软雅黑" pitchFamily="34" charset="-122"/>
                <a:ea typeface="微软雅黑" pitchFamily="34" charset="-122"/>
              </a:rPr>
              <a:t>视频</a:t>
            </a:r>
            <a:r>
              <a:rPr lang="en-US" altLang="zh-CN" sz="1200" b="1" dirty="0">
                <a:latin typeface="微软雅黑" pitchFamily="34" charset="-122"/>
                <a:ea typeface="微软雅黑" pitchFamily="34" charset="-122"/>
              </a:rPr>
              <a:t>1</a:t>
            </a:r>
            <a:r>
              <a:rPr lang="zh-CN" altLang="en-US" sz="1200" b="1" dirty="0">
                <a:latin typeface="微软雅黑" pitchFamily="34" charset="-122"/>
                <a:ea typeface="微软雅黑" pitchFamily="34" charset="-122"/>
              </a:rPr>
              <a:t>，视频</a:t>
            </a:r>
            <a:r>
              <a:rPr lang="en-US" altLang="zh-CN" sz="1200" b="1" dirty="0">
                <a:latin typeface="微软雅黑" pitchFamily="34" charset="-122"/>
                <a:ea typeface="微软雅黑" pitchFamily="34" charset="-122"/>
              </a:rPr>
              <a:t>2</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0"/>
            <a:r>
              <a:rPr lang="zh-CN" altLang="en-US" sz="2000" b="1" dirty="0">
                <a:latin typeface="微软雅黑" pitchFamily="34" charset="-122"/>
                <a:ea typeface="微软雅黑" pitchFamily="34" charset="-122"/>
              </a:rPr>
              <a:t>“十年一</a:t>
            </a:r>
            <a:r>
              <a:rPr lang="en-US" altLang="zh-CN" sz="2000" b="1" dirty="0">
                <a:latin typeface="微软雅黑" pitchFamily="34" charset="-122"/>
                <a:ea typeface="微软雅黑" pitchFamily="34" charset="-122"/>
              </a:rPr>
              <a:t>G</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大败局</a:t>
            </a:r>
            <a:r>
              <a:rPr lang="en-US" altLang="zh-CN" sz="2000" b="1" dirty="0">
                <a:latin typeface="微软雅黑" pitchFamily="34" charset="-122"/>
                <a:ea typeface="微软雅黑" pitchFamily="34" charset="-122"/>
              </a:rPr>
              <a:t>III》(</a:t>
            </a:r>
            <a:r>
              <a:rPr lang="zh-CN" altLang="en-US" sz="2000" b="1" dirty="0">
                <a:latin typeface="微软雅黑" pitchFamily="34" charset="-122"/>
                <a:ea typeface="微软雅黑" pitchFamily="34" charset="-122"/>
              </a:rPr>
              <a:t>吴晓波 著</a:t>
            </a:r>
            <a:r>
              <a:rPr lang="en-US" altLang="zh-CN"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lvl="1">
              <a:defRPr/>
            </a:pPr>
            <a:r>
              <a:rPr lang="en-US" altLang="zh-CN" sz="1800" dirty="0">
                <a:latin typeface="微软雅黑" pitchFamily="34" charset="-122"/>
                <a:ea typeface="微软雅黑" pitchFamily="34" charset="-122"/>
              </a:rPr>
              <a:t>1G</a:t>
            </a:r>
            <a:r>
              <a:rPr lang="zh-CN" altLang="en-US" sz="1800" dirty="0">
                <a:latin typeface="微软雅黑" pitchFamily="34" charset="-122"/>
                <a:ea typeface="微软雅黑" pitchFamily="34" charset="-122"/>
              </a:rPr>
              <a:t>：语音时代</a:t>
            </a:r>
            <a:endParaRPr lang="en-US" altLang="zh-CN" sz="1800" dirty="0">
              <a:latin typeface="微软雅黑" pitchFamily="34" charset="-122"/>
              <a:ea typeface="微软雅黑" pitchFamily="34" charset="-122"/>
            </a:endParaRPr>
          </a:p>
          <a:p>
            <a:pPr lvl="1">
              <a:defRPr/>
            </a:pPr>
            <a:r>
              <a:rPr lang="en-US" altLang="zh-CN" sz="1800" dirty="0">
                <a:latin typeface="微软雅黑" pitchFamily="34" charset="-122"/>
                <a:ea typeface="微软雅黑" pitchFamily="34" charset="-122"/>
              </a:rPr>
              <a:t>2G</a:t>
            </a:r>
            <a:r>
              <a:rPr lang="zh-CN" altLang="en-US" sz="1800" dirty="0">
                <a:latin typeface="微软雅黑" pitchFamily="34" charset="-122"/>
                <a:ea typeface="微软雅黑" pitchFamily="34" charset="-122"/>
              </a:rPr>
              <a:t>：文本时代</a:t>
            </a:r>
            <a:endParaRPr lang="en-US" altLang="zh-CN" sz="1800" dirty="0">
              <a:latin typeface="微软雅黑" pitchFamily="34" charset="-122"/>
              <a:ea typeface="微软雅黑" pitchFamily="34" charset="-122"/>
            </a:endParaRPr>
          </a:p>
          <a:p>
            <a:pPr lvl="1">
              <a:defRPr/>
            </a:pPr>
            <a:r>
              <a:rPr lang="en-US" altLang="zh-CN" sz="1800" dirty="0">
                <a:latin typeface="微软雅黑" pitchFamily="34" charset="-122"/>
                <a:ea typeface="微软雅黑" pitchFamily="34" charset="-122"/>
              </a:rPr>
              <a:t>3G</a:t>
            </a:r>
            <a:r>
              <a:rPr lang="zh-CN" altLang="en-US" sz="1800" dirty="0">
                <a:latin typeface="微软雅黑" pitchFamily="34" charset="-122"/>
                <a:ea typeface="微软雅黑" pitchFamily="34" charset="-122"/>
              </a:rPr>
              <a:t>：图片时代</a:t>
            </a:r>
            <a:endParaRPr lang="en-US" altLang="zh-CN" sz="1800" dirty="0">
              <a:latin typeface="微软雅黑" pitchFamily="34" charset="-122"/>
              <a:ea typeface="微软雅黑" pitchFamily="34" charset="-122"/>
            </a:endParaRPr>
          </a:p>
          <a:p>
            <a:pPr lvl="1">
              <a:defRPr/>
            </a:pPr>
            <a:r>
              <a:rPr lang="en-US" altLang="zh-CN" sz="1800" dirty="0">
                <a:latin typeface="微软雅黑" pitchFamily="34" charset="-122"/>
                <a:ea typeface="微软雅黑" pitchFamily="34" charset="-122"/>
              </a:rPr>
              <a:t>4G</a:t>
            </a:r>
            <a:r>
              <a:rPr lang="zh-CN" altLang="en-US" sz="1800" dirty="0">
                <a:latin typeface="微软雅黑" pitchFamily="34" charset="-122"/>
                <a:ea typeface="微软雅黑" pitchFamily="34" charset="-122"/>
              </a:rPr>
              <a:t>：视频时代，开始“改变生活”</a:t>
            </a:r>
            <a:endParaRPr lang="en-US" altLang="zh-CN" sz="1800" dirty="0">
              <a:latin typeface="微软雅黑" pitchFamily="34" charset="-122"/>
              <a:ea typeface="微软雅黑" pitchFamily="34" charset="-122"/>
            </a:endParaRPr>
          </a:p>
          <a:p>
            <a:pPr lvl="1">
              <a:defRPr/>
            </a:pPr>
            <a:r>
              <a:rPr lang="en-US" altLang="zh-CN" sz="1800" dirty="0">
                <a:latin typeface="微软雅黑" pitchFamily="34" charset="-122"/>
                <a:ea typeface="微软雅黑" pitchFamily="34" charset="-122"/>
              </a:rPr>
              <a:t>5G</a:t>
            </a:r>
            <a:r>
              <a:rPr lang="zh-CN" altLang="en-US" sz="1800" dirty="0">
                <a:latin typeface="微软雅黑" pitchFamily="34" charset="-122"/>
                <a:ea typeface="微软雅黑" pitchFamily="34" charset="-122"/>
              </a:rPr>
              <a:t>：万物互联，开始“改变社会”</a:t>
            </a:r>
            <a:endParaRPr lang="en-US" altLang="zh-CN" sz="1800" dirty="0">
              <a:latin typeface="微软雅黑" pitchFamily="34" charset="-122"/>
              <a:ea typeface="微软雅黑" pitchFamily="34" charset="-122"/>
            </a:endParaRPr>
          </a:p>
          <a:p>
            <a:pPr lvl="1">
              <a:defRPr/>
            </a:pPr>
            <a:r>
              <a:rPr lang="en-US" altLang="zh-CN" sz="1800" dirty="0">
                <a:latin typeface="微软雅黑" pitchFamily="34" charset="-122"/>
                <a:ea typeface="微软雅黑" pitchFamily="34" charset="-122"/>
              </a:rPr>
              <a:t>6G</a:t>
            </a:r>
            <a:r>
              <a:rPr lang="zh-CN" altLang="en-US" sz="1800" dirty="0">
                <a:latin typeface="微软雅黑" pitchFamily="34" charset="-122"/>
                <a:ea typeface="微软雅黑" pitchFamily="34" charset="-122"/>
              </a:rPr>
              <a:t>：全域覆盖，场景智联（</a:t>
            </a:r>
            <a:r>
              <a:rPr lang="en-US" altLang="zh-CN" sz="1800" dirty="0">
                <a:latin typeface="微软雅黑" pitchFamily="34" charset="-122"/>
                <a:ea typeface="微软雅黑" pitchFamily="34" charset="-122"/>
              </a:rPr>
              <a:t>2030</a:t>
            </a:r>
            <a:r>
              <a:rPr lang="zh-CN" altLang="en-US" sz="1800" dirty="0">
                <a:latin typeface="微软雅黑" pitchFamily="34" charset="-122"/>
                <a:ea typeface="微软雅黑" pitchFamily="34" charset="-122"/>
              </a:rPr>
              <a:t>年）</a:t>
            </a:r>
          </a:p>
          <a:p>
            <a:pPr lvl="1"/>
            <a:endParaRPr lang="zh-CN" altLang="en-US" sz="1600" b="1" dirty="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8286750" y="4705061"/>
            <a:ext cx="3905250" cy="1995074"/>
          </a:xfrm>
          <a:prstGeom prst="rect">
            <a:avLst/>
          </a:prstGeom>
        </p:spPr>
      </p:pic>
    </p:spTree>
    <p:extLst>
      <p:ext uri="{BB962C8B-B14F-4D97-AF65-F5344CB8AC3E}">
        <p14:creationId xmlns:p14="http://schemas.microsoft.com/office/powerpoint/2010/main" val="23886415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智能机器人生态环境与支撑平台 </a:t>
            </a:r>
            <a:r>
              <a:rPr lang="en-US" altLang="zh-CN" sz="2000" b="1" dirty="0">
                <a:latin typeface="微软雅黑" pitchFamily="34" charset="-122"/>
                <a:ea typeface="微软雅黑" pitchFamily="34" charset="-122"/>
              </a:rPr>
              <a:t/>
            </a:r>
            <a:br>
              <a:rPr lang="en-US" altLang="zh-CN" sz="2000" b="1" dirty="0">
                <a:latin typeface="微软雅黑" pitchFamily="34" charset="-122"/>
                <a:ea typeface="微软雅黑" pitchFamily="34" charset="-122"/>
              </a:rPr>
            </a:br>
            <a:r>
              <a:rPr lang="en-US" altLang="zh-CN" sz="2000" b="1" dirty="0">
                <a:latin typeface="微软雅黑" pitchFamily="34" charset="-122"/>
                <a:ea typeface="微软雅黑" pitchFamily="34" charset="-122"/>
              </a:rPr>
              <a:t>Ecosystem and Support Platform for Intelligent Robot</a:t>
            </a:r>
            <a:endParaRPr lang="zh-CN" altLang="en-US" sz="2000" b="1"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a:bodyPr>
          <a:lstStyle/>
          <a:p>
            <a:pPr>
              <a:buNone/>
            </a:pPr>
            <a:endParaRPr lang="en-US" altLang="zh-CN" dirty="0" smtClean="0"/>
          </a:p>
          <a:p>
            <a:pPr>
              <a:buNone/>
            </a:pPr>
            <a:endParaRPr lang="en-US" altLang="zh-CN" dirty="0" smtClean="0"/>
          </a:p>
          <a:p>
            <a:pPr algn="ctr">
              <a:buNone/>
            </a:pPr>
            <a:r>
              <a:rPr lang="zh-CN" altLang="en-US" sz="2000" b="1" dirty="0">
                <a:latin typeface="微软雅黑" pitchFamily="34" charset="-122"/>
                <a:ea typeface="微软雅黑" pitchFamily="34" charset="-122"/>
              </a:rPr>
              <a:t>如何实现机器人智能（图灵测试）？</a:t>
            </a:r>
            <a:endParaRPr lang="en-US" altLang="zh-CN" sz="2000" b="1" dirty="0">
              <a:latin typeface="微软雅黑" pitchFamily="34" charset="-122"/>
              <a:ea typeface="微软雅黑" pitchFamily="34" charset="-122"/>
            </a:endParaRPr>
          </a:p>
          <a:p>
            <a:pPr algn="ctr">
              <a:buNone/>
            </a:pPr>
            <a:r>
              <a:rPr lang="en-US" altLang="zh-CN" sz="2000" b="1" dirty="0">
                <a:latin typeface="微软雅黑" pitchFamily="34" charset="-122"/>
                <a:ea typeface="微软雅黑" pitchFamily="34" charset="-122"/>
              </a:rPr>
              <a:t>How to realize the intelligence of Robots (Turing Test)?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607588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智能机器人生态环境与支撑平台 </a:t>
            </a:r>
            <a:r>
              <a:rPr lang="en-US" altLang="zh-CN" sz="2000" b="1" dirty="0">
                <a:latin typeface="微软雅黑" pitchFamily="34" charset="-122"/>
                <a:ea typeface="微软雅黑" pitchFamily="34" charset="-122"/>
              </a:rPr>
              <a:t/>
            </a:r>
            <a:br>
              <a:rPr lang="en-US" altLang="zh-CN" sz="2000" b="1" dirty="0">
                <a:latin typeface="微软雅黑" pitchFamily="34" charset="-122"/>
                <a:ea typeface="微软雅黑" pitchFamily="34" charset="-122"/>
              </a:rPr>
            </a:br>
            <a:r>
              <a:rPr lang="en-US" altLang="zh-CN" sz="2000" b="1" dirty="0">
                <a:latin typeface="微软雅黑" pitchFamily="34" charset="-122"/>
                <a:ea typeface="微软雅黑" pitchFamily="34" charset="-122"/>
              </a:rPr>
              <a:t>Ecosystem and Support Platform for Intelligent Robot</a:t>
            </a:r>
            <a:endParaRPr lang="zh-CN" altLang="en-US" sz="2000" b="1"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pPr>
              <a:buNone/>
            </a:pPr>
            <a:endParaRPr lang="en-US" altLang="zh-CN" dirty="0" smtClean="0"/>
          </a:p>
          <a:p>
            <a:pPr>
              <a:buNone/>
            </a:pPr>
            <a:endParaRPr lang="en-US" altLang="zh-CN" dirty="0" smtClean="0"/>
          </a:p>
          <a:p>
            <a:pPr algn="ctr">
              <a:buNone/>
            </a:pPr>
            <a:r>
              <a:rPr lang="zh-CN" altLang="en-US" sz="2000" b="1" dirty="0">
                <a:latin typeface="微软雅黑" pitchFamily="34" charset="-122"/>
                <a:ea typeface="微软雅黑" pitchFamily="34" charset="-122"/>
              </a:rPr>
              <a:t>我们需要机器人大脑。</a:t>
            </a:r>
            <a:endParaRPr lang="en-US" altLang="zh-CN" sz="2000" b="1" dirty="0">
              <a:latin typeface="微软雅黑" pitchFamily="34" charset="-122"/>
              <a:ea typeface="微软雅黑" pitchFamily="34" charset="-122"/>
            </a:endParaRPr>
          </a:p>
          <a:p>
            <a:pPr algn="ctr">
              <a:buNone/>
            </a:pPr>
            <a:r>
              <a:rPr lang="en-US" altLang="zh-CN" sz="2000" b="1" dirty="0">
                <a:latin typeface="微软雅黑" pitchFamily="34" charset="-122"/>
                <a:ea typeface="微软雅黑" pitchFamily="34" charset="-122"/>
              </a:rPr>
              <a:t>We need one robot brain.</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620394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人工智能</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（线上机器人大脑）参加</a:t>
            </a:r>
            <a:r>
              <a:rPr lang="en-US" altLang="zh-CN" sz="2000" b="1" dirty="0">
                <a:latin typeface="微软雅黑" pitchFamily="34" charset="-122"/>
                <a:ea typeface="微软雅黑" pitchFamily="34" charset="-122"/>
              </a:rPr>
              <a:t>2017</a:t>
            </a:r>
            <a:r>
              <a:rPr lang="zh-CN" altLang="en-US" sz="2000" b="1" dirty="0">
                <a:latin typeface="微软雅黑" pitchFamily="34" charset="-122"/>
                <a:ea typeface="微软雅黑" pitchFamily="34" charset="-122"/>
              </a:rPr>
              <a:t>年高考</a:t>
            </a:r>
          </a:p>
        </p:txBody>
      </p:sp>
      <p:sp>
        <p:nvSpPr>
          <p:cNvPr id="3" name="内容占位符 2"/>
          <p:cNvSpPr>
            <a:spLocks noGrp="1"/>
          </p:cNvSpPr>
          <p:nvPr>
            <p:ph idx="1"/>
          </p:nvPr>
        </p:nvSpPr>
        <p:spPr>
          <a:xfrm>
            <a:off x="731520" y="1290280"/>
            <a:ext cx="9479280" cy="1684784"/>
          </a:xfrm>
        </p:spPr>
        <p:txBody>
          <a:bodyPr>
            <a:normAutofit/>
          </a:bodyPr>
          <a:lstStyle/>
          <a:p>
            <a:r>
              <a:rPr lang="zh-CN" altLang="en-US" sz="2000" dirty="0">
                <a:latin typeface="黑体" pitchFamily="49" charset="-122"/>
                <a:ea typeface="黑体" pitchFamily="49" charset="-122"/>
              </a:rPr>
              <a:t>北京市高考文科数学卷：用时 </a:t>
            </a:r>
            <a:r>
              <a:rPr lang="en-US" altLang="zh-CN" sz="2000" dirty="0">
                <a:latin typeface="黑体" pitchFamily="49" charset="-122"/>
                <a:ea typeface="黑体" pitchFamily="49" charset="-122"/>
              </a:rPr>
              <a:t>9</a:t>
            </a:r>
            <a:r>
              <a:rPr lang="zh-CN" altLang="en-US" sz="2000" dirty="0">
                <a:latin typeface="黑体" pitchFamily="49" charset="-122"/>
                <a:ea typeface="黑体" pitchFamily="49" charset="-122"/>
              </a:rPr>
              <a:t>分</a:t>
            </a:r>
            <a:r>
              <a:rPr lang="en-US" altLang="zh-CN" sz="2000" dirty="0">
                <a:latin typeface="黑体" pitchFamily="49" charset="-122"/>
                <a:ea typeface="黑体" pitchFamily="49" charset="-122"/>
              </a:rPr>
              <a:t>47</a:t>
            </a:r>
            <a:r>
              <a:rPr lang="zh-CN" altLang="en-US" sz="2000" dirty="0">
                <a:latin typeface="黑体" pitchFamily="49" charset="-122"/>
                <a:ea typeface="黑体" pitchFamily="49" charset="-122"/>
              </a:rPr>
              <a:t>秒，成绩：</a:t>
            </a:r>
            <a:r>
              <a:rPr lang="en-US" altLang="zh-CN" sz="2000" dirty="0">
                <a:latin typeface="黑体" pitchFamily="49" charset="-122"/>
                <a:ea typeface="黑体" pitchFamily="49" charset="-122"/>
              </a:rPr>
              <a:t>105(134)</a:t>
            </a:r>
          </a:p>
          <a:p>
            <a:r>
              <a:rPr lang="zh-CN" altLang="en-US" sz="2000" dirty="0">
                <a:latin typeface="黑体" pitchFamily="49" charset="-122"/>
                <a:ea typeface="黑体" pitchFamily="49" charset="-122"/>
              </a:rPr>
              <a:t>四川省（全国</a:t>
            </a:r>
            <a:r>
              <a:rPr lang="en-US" altLang="zh-CN" sz="2000" dirty="0">
                <a:latin typeface="黑体" pitchFamily="49" charset="-122"/>
                <a:ea typeface="黑体" pitchFamily="49" charset="-122"/>
              </a:rPr>
              <a:t>II</a:t>
            </a:r>
            <a:r>
              <a:rPr lang="zh-CN" altLang="en-US" sz="2000" dirty="0">
                <a:latin typeface="黑体" pitchFamily="49" charset="-122"/>
                <a:ea typeface="黑体" pitchFamily="49" charset="-122"/>
              </a:rPr>
              <a:t>卷）数学卷：</a:t>
            </a:r>
            <a:r>
              <a:rPr lang="en-US" altLang="zh-CN" sz="2000" dirty="0">
                <a:latin typeface="黑体" pitchFamily="49" charset="-122"/>
                <a:ea typeface="黑体" pitchFamily="49" charset="-122"/>
              </a:rPr>
              <a:t>22</a:t>
            </a:r>
            <a:r>
              <a:rPr lang="zh-CN" altLang="en-US" sz="2000" dirty="0">
                <a:latin typeface="黑体" pitchFamily="49" charset="-122"/>
                <a:ea typeface="黑体" pitchFamily="49" charset="-122"/>
              </a:rPr>
              <a:t>分钟，成绩：</a:t>
            </a:r>
            <a:r>
              <a:rPr lang="en-US" altLang="zh-CN" sz="2000" dirty="0">
                <a:latin typeface="黑体" pitchFamily="49" charset="-122"/>
                <a:ea typeface="黑体" pitchFamily="49" charset="-122"/>
              </a:rPr>
              <a:t>100</a:t>
            </a:r>
          </a:p>
        </p:txBody>
      </p:sp>
      <p:pic>
        <p:nvPicPr>
          <p:cNvPr id="1026" name="Picture 2" descr="http://p0.ifengimg.com/pmop/2017/0608/1A0720C6D3912BFEA701C5168F08D9E6D70DA2E4_size31_w800_h449.jpeg"/>
          <p:cNvPicPr>
            <a:picLocks noChangeAspect="1" noChangeArrowheads="1"/>
          </p:cNvPicPr>
          <p:nvPr/>
        </p:nvPicPr>
        <p:blipFill>
          <a:blip r:embed="rId2" cstate="print"/>
          <a:srcRect/>
          <a:stretch>
            <a:fillRect/>
          </a:stretch>
        </p:blipFill>
        <p:spPr bwMode="auto">
          <a:xfrm>
            <a:off x="4539959" y="3128525"/>
            <a:ext cx="6156176" cy="3455155"/>
          </a:xfrm>
          <a:prstGeom prst="rect">
            <a:avLst/>
          </a:prstGeom>
          <a:noFill/>
        </p:spPr>
      </p:pic>
    </p:spTree>
    <p:extLst>
      <p:ext uri="{BB962C8B-B14F-4D97-AF65-F5344CB8AC3E}">
        <p14:creationId xmlns:p14="http://schemas.microsoft.com/office/powerpoint/2010/main" val="4398287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人工智能</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（线上机器人大脑）与人对弈</a:t>
            </a:r>
          </a:p>
        </p:txBody>
      </p:sp>
      <p:sp>
        <p:nvSpPr>
          <p:cNvPr id="3" name="内容占位符 2"/>
          <p:cNvSpPr>
            <a:spLocks noGrp="1"/>
          </p:cNvSpPr>
          <p:nvPr>
            <p:ph idx="1"/>
          </p:nvPr>
        </p:nvSpPr>
        <p:spPr>
          <a:xfrm>
            <a:off x="563961" y="1290280"/>
            <a:ext cx="10369183" cy="4525963"/>
          </a:xfrm>
        </p:spPr>
        <p:txBody>
          <a:bodyPr>
            <a:normAutofit/>
          </a:bodyPr>
          <a:lstStyle/>
          <a:p>
            <a:pPr>
              <a:spcBef>
                <a:spcPts val="1200"/>
              </a:spcBef>
            </a:pPr>
            <a:r>
              <a:rPr lang="zh-CN" altLang="en-US" sz="2000" b="1" dirty="0">
                <a:latin typeface="微软雅黑" pitchFamily="34" charset="-122"/>
                <a:ea typeface="微软雅黑" pitchFamily="34" charset="-122"/>
              </a:rPr>
              <a:t>大师（</a:t>
            </a:r>
            <a:r>
              <a:rPr lang="en-US" altLang="zh-CN" sz="2000" b="1" dirty="0">
                <a:latin typeface="微软雅黑" pitchFamily="34" charset="-122"/>
                <a:ea typeface="微软雅黑" pitchFamily="34" charset="-122"/>
              </a:rPr>
              <a:t>Master</a:t>
            </a:r>
            <a:r>
              <a:rPr lang="zh-CN" altLang="en-US" sz="2000" b="1" dirty="0">
                <a:latin typeface="微软雅黑" pitchFamily="34" charset="-122"/>
                <a:ea typeface="微软雅黑" pitchFamily="34" charset="-122"/>
              </a:rPr>
              <a:t>） 与 人 对弈</a:t>
            </a:r>
            <a:endParaRPr lang="en-US" altLang="zh-CN" sz="2000" b="1" dirty="0">
              <a:latin typeface="微软雅黑" pitchFamily="34" charset="-122"/>
              <a:ea typeface="微软雅黑" pitchFamily="34" charset="-122"/>
            </a:endParaRPr>
          </a:p>
          <a:p>
            <a:pPr lvl="1">
              <a:spcBef>
                <a:spcPts val="1200"/>
              </a:spcBef>
            </a:pPr>
            <a:r>
              <a:rPr lang="zh-CN" altLang="en-US" sz="1800" dirty="0">
                <a:latin typeface="微软雅黑" panose="020B0503020204020204" pitchFamily="34" charset="-122"/>
                <a:ea typeface="微软雅黑" panose="020B0503020204020204" pitchFamily="34" charset="-122"/>
              </a:rPr>
              <a:t>棋局的艺术性（过程） 与 对弈（结果）</a:t>
            </a:r>
            <a:endParaRPr lang="en-US" altLang="zh-CN" sz="1800" dirty="0">
              <a:latin typeface="微软雅黑" pitchFamily="34" charset="-122"/>
              <a:ea typeface="微软雅黑" pitchFamily="34" charset="-122"/>
            </a:endParaRPr>
          </a:p>
          <a:p>
            <a:pPr lvl="1">
              <a:spcBef>
                <a:spcPts val="1200"/>
              </a:spcBef>
            </a:pPr>
            <a:r>
              <a:rPr lang="en-US" altLang="zh-CN" sz="1800" dirty="0">
                <a:latin typeface="微软雅黑" pitchFamily="34" charset="-122"/>
                <a:ea typeface="微软雅黑" pitchFamily="34" charset="-122"/>
              </a:rPr>
              <a:t>AlphaGo1.0 (</a:t>
            </a:r>
            <a:r>
              <a:rPr lang="zh-CN" altLang="en-US" sz="1800" dirty="0">
                <a:latin typeface="微软雅黑" pitchFamily="34" charset="-122"/>
                <a:ea typeface="微软雅黑" pitchFamily="34" charset="-122"/>
              </a:rPr>
              <a:t>李世石</a:t>
            </a:r>
            <a:r>
              <a:rPr lang="en-US" altLang="zh-CN" sz="1800" dirty="0">
                <a:latin typeface="微软雅黑" pitchFamily="34" charset="-122"/>
                <a:ea typeface="微软雅黑" pitchFamily="34" charset="-122"/>
              </a:rPr>
              <a:t>) -&gt; AlphaGo2.0 (</a:t>
            </a:r>
            <a:r>
              <a:rPr lang="zh-CN" altLang="en-US" sz="1800" dirty="0">
                <a:latin typeface="微软雅黑" panose="020B0503020204020204" pitchFamily="34" charset="-122"/>
                <a:ea typeface="微软雅黑" panose="020B0503020204020204" pitchFamily="34" charset="-122"/>
              </a:rPr>
              <a:t>柯杰</a:t>
            </a:r>
            <a:r>
              <a:rPr lang="en-US" altLang="zh-CN" sz="1800" dirty="0">
                <a:latin typeface="微软雅黑" panose="020B0503020204020204" pitchFamily="34" charset="-122"/>
                <a:ea typeface="微软雅黑" panose="020B0503020204020204" pitchFamily="34" charset="-122"/>
              </a:rPr>
              <a:t>) </a:t>
            </a:r>
          </a:p>
          <a:p>
            <a:pPr lvl="1">
              <a:spcBef>
                <a:spcPts val="1200"/>
              </a:spcBef>
              <a:buNone/>
            </a:pPr>
            <a:r>
              <a:rPr lang="en-US" altLang="zh-CN" sz="1800" dirty="0">
                <a:latin typeface="微软雅黑" panose="020B0503020204020204" pitchFamily="34" charset="-122"/>
                <a:ea typeface="微软雅黑" panose="020B0503020204020204" pitchFamily="34" charset="-122"/>
              </a:rPr>
              <a:t>    -&gt; Alpha Zero(</a:t>
            </a:r>
            <a:r>
              <a:rPr lang="zh-CN" altLang="en-US" sz="1800" b="1" dirty="0">
                <a:solidFill>
                  <a:srgbClr val="0070C0"/>
                </a:solidFill>
                <a:latin typeface="微软雅黑" panose="020B0503020204020204" pitchFamily="34" charset="-122"/>
                <a:ea typeface="微软雅黑" panose="020B0503020204020204" pitchFamily="34" charset="-122"/>
              </a:rPr>
              <a:t>阿尔法元</a:t>
            </a:r>
            <a:r>
              <a:rPr lang="zh-CN" altLang="en-US" sz="1800"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72</a:t>
            </a:r>
            <a:r>
              <a:rPr lang="zh-CN" altLang="en-US" sz="1800" dirty="0">
                <a:latin typeface="微软雅黑" panose="020B0503020204020204" pitchFamily="34" charset="-122"/>
                <a:ea typeface="微软雅黑" panose="020B0503020204020204" pitchFamily="34" charset="-122"/>
              </a:rPr>
              <a:t>小时打败 阿尔法</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40</a:t>
            </a:r>
            <a:r>
              <a:rPr lang="zh-CN" altLang="en-US" sz="1800" dirty="0">
                <a:latin typeface="微软雅黑" panose="020B0503020204020204" pitchFamily="34" charset="-122"/>
                <a:ea typeface="微软雅黑" panose="020B0503020204020204" pitchFamily="34" charset="-122"/>
              </a:rPr>
              <a:t>天后打败</a:t>
            </a:r>
            <a:r>
              <a:rPr lang="en-US" altLang="zh-CN" sz="1800" dirty="0">
                <a:latin typeface="微软雅黑" panose="020B0503020204020204" pitchFamily="34" charset="-122"/>
                <a:ea typeface="微软雅黑" panose="020B0503020204020204" pitchFamily="34" charset="-122"/>
              </a:rPr>
              <a:t>2.0)</a:t>
            </a:r>
          </a:p>
          <a:p>
            <a:pPr lvl="1">
              <a:spcBef>
                <a:spcPts val="1200"/>
              </a:spcBef>
            </a:pPr>
            <a:r>
              <a:rPr lang="en-US" altLang="zh-CN" sz="1800" dirty="0">
                <a:latin typeface="微软雅黑" panose="020B0503020204020204" pitchFamily="34" charset="-122"/>
                <a:ea typeface="微软雅黑" panose="020B0503020204020204" pitchFamily="34" charset="-122"/>
              </a:rPr>
              <a:t>Alpha Zero: </a:t>
            </a:r>
            <a:r>
              <a:rPr lang="zh-CN" altLang="en-US" sz="1800" dirty="0">
                <a:latin typeface="微软雅黑" panose="020B0503020204020204" pitchFamily="34" charset="-122"/>
                <a:ea typeface="微软雅黑" panose="020B0503020204020204" pitchFamily="34" charset="-122"/>
              </a:rPr>
              <a:t>自学习</a:t>
            </a:r>
            <a:r>
              <a:rPr lang="zh-CN" altLang="en-US" sz="1800" dirty="0" smtClean="0">
                <a:latin typeface="微软雅黑" panose="020B0503020204020204" pitchFamily="34" charset="-122"/>
                <a:ea typeface="微软雅黑" panose="020B0503020204020204" pitchFamily="34" charset="-122"/>
              </a:rPr>
              <a:t>能力 </a:t>
            </a:r>
            <a:r>
              <a:rPr lang="zh-CN" altLang="en-US" sz="1800" dirty="0">
                <a:latin typeface="微软雅黑" panose="020B0503020204020204" pitchFamily="34" charset="-122"/>
                <a:ea typeface="微软雅黑" panose="020B0503020204020204" pitchFamily="34" charset="-122"/>
              </a:rPr>
              <a:t>与 对围棋棋局的深度理解 </a:t>
            </a:r>
            <a:r>
              <a:rPr lang="en-US" altLang="zh-CN" sz="1800" dirty="0">
                <a:latin typeface="微软雅黑" panose="020B0503020204020204" pitchFamily="34" charset="-122"/>
                <a:ea typeface="微软雅黑" panose="020B0503020204020204" pitchFamily="34" charset="-122"/>
              </a:rPr>
              <a:t>&gt; </a:t>
            </a:r>
            <a:r>
              <a:rPr lang="zh-CN" altLang="en-US" sz="1800" dirty="0">
                <a:latin typeface="微软雅黑" panose="020B0503020204020204" pitchFamily="34" charset="-122"/>
                <a:ea typeface="微软雅黑" panose="020B0503020204020204" pitchFamily="34" charset="-122"/>
              </a:rPr>
              <a:t>人类</a:t>
            </a:r>
            <a:endParaRPr lang="en-US" altLang="zh-CN" sz="1800" dirty="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cstate="print"/>
          <a:srcRect/>
          <a:stretch>
            <a:fillRect/>
          </a:stretch>
        </p:blipFill>
        <p:spPr bwMode="auto">
          <a:xfrm>
            <a:off x="1332013" y="3842948"/>
            <a:ext cx="4355976" cy="2431242"/>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6456041" y="3884403"/>
            <a:ext cx="4211960" cy="2455701"/>
          </a:xfrm>
          <a:prstGeom prst="rect">
            <a:avLst/>
          </a:prstGeom>
          <a:noFill/>
          <a:ln w="9525">
            <a:noFill/>
            <a:miter lim="800000"/>
            <a:headEnd/>
            <a:tailEnd/>
          </a:ln>
        </p:spPr>
      </p:pic>
    </p:spTree>
    <p:extLst>
      <p:ext uri="{BB962C8B-B14F-4D97-AF65-F5344CB8AC3E}">
        <p14:creationId xmlns:p14="http://schemas.microsoft.com/office/powerpoint/2010/main" val="33380510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人工智能</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（线上机器人大脑）与壁画自动修复</a:t>
            </a:r>
          </a:p>
        </p:txBody>
      </p:sp>
      <p:sp>
        <p:nvSpPr>
          <p:cNvPr id="3" name="内容占位符 2"/>
          <p:cNvSpPr>
            <a:spLocks noGrp="1"/>
          </p:cNvSpPr>
          <p:nvPr>
            <p:ph idx="1"/>
          </p:nvPr>
        </p:nvSpPr>
        <p:spPr>
          <a:xfrm>
            <a:off x="989162" y="1488058"/>
            <a:ext cx="8229600" cy="532656"/>
          </a:xfrm>
        </p:spPr>
        <p:txBody>
          <a:bodyPr>
            <a:noAutofit/>
          </a:bodyPr>
          <a:lstStyle/>
          <a:p>
            <a:pPr>
              <a:spcBef>
                <a:spcPts val="1200"/>
              </a:spcBef>
            </a:pPr>
            <a:r>
              <a:rPr lang="en-US" altLang="zh-CN" sz="2000" b="1" dirty="0" smtClean="0"/>
              <a:t>2019</a:t>
            </a:r>
            <a:r>
              <a:rPr lang="zh-CN" altLang="en-US" sz="2000" b="1" dirty="0" smtClean="0"/>
              <a:t>年</a:t>
            </a:r>
            <a:r>
              <a:rPr lang="en-US" altLang="zh-CN" sz="2000" b="1" dirty="0" smtClean="0"/>
              <a:t>4</a:t>
            </a:r>
            <a:r>
              <a:rPr lang="zh-CN" altLang="en-US" sz="2000" b="1" dirty="0" smtClean="0"/>
              <a:t>月</a:t>
            </a:r>
            <a:r>
              <a:rPr lang="en-US" altLang="zh-CN" sz="2000" b="1" dirty="0" smtClean="0"/>
              <a:t>15</a:t>
            </a:r>
            <a:r>
              <a:rPr lang="zh-CN" altLang="en-US" sz="2000" b="1" dirty="0" smtClean="0"/>
              <a:t>日巴黎圣母院火灾被毁</a:t>
            </a:r>
            <a:endParaRPr lang="en-US" altLang="zh-CN" sz="2000" b="1" dirty="0"/>
          </a:p>
        </p:txBody>
      </p:sp>
      <p:pic>
        <p:nvPicPr>
          <p:cNvPr id="1026" name="Picture 2" descr="https://timgsa.baidu.com/timg?image&amp;quality=80&amp;size=b9999_10000&amp;sec=1587020458283&amp;di=7753c5e6506e24fd62834521e41d3b2b&amp;imgtype=0&amp;src=http%3A%2F%2Fdingyue.ws.126.net%2F2020%2F0415%2F7c67c02dj00q8td1y001bc000hs00c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162" y="2225766"/>
            <a:ext cx="5000782" cy="3484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s1.bdstatic.com/70cFvXSh_Q1YnxGkpoWK1HF6hhy/it/u=4268169556,1498743499&amp;fm=15&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157" y="2225766"/>
            <a:ext cx="4514145" cy="348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4700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人工智能</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（线上机器人大脑）与壁画自动修复</a:t>
            </a:r>
          </a:p>
        </p:txBody>
      </p:sp>
      <p:sp>
        <p:nvSpPr>
          <p:cNvPr id="3" name="内容占位符 2"/>
          <p:cNvSpPr>
            <a:spLocks noGrp="1"/>
          </p:cNvSpPr>
          <p:nvPr>
            <p:ph idx="1"/>
          </p:nvPr>
        </p:nvSpPr>
        <p:spPr>
          <a:xfrm>
            <a:off x="806546" y="1354016"/>
            <a:ext cx="10897773" cy="532656"/>
          </a:xfrm>
        </p:spPr>
        <p:txBody>
          <a:bodyPr>
            <a:normAutofit lnSpcReduction="10000"/>
          </a:bodyPr>
          <a:lstStyle/>
          <a:p>
            <a:pPr>
              <a:spcBef>
                <a:spcPts val="1200"/>
              </a:spcBef>
            </a:pPr>
            <a:r>
              <a:rPr lang="zh-CN" altLang="en-US" sz="2000" dirty="0">
                <a:latin typeface="微软雅黑" panose="020B0503020204020204" pitchFamily="34" charset="-122"/>
                <a:ea typeface="微软雅黑" panose="020B0503020204020204" pitchFamily="34" charset="-122"/>
              </a:rPr>
              <a:t>葡萄牙教堂壁画的</a:t>
            </a:r>
            <a:r>
              <a:rPr lang="zh-CN" altLang="en-US" sz="2000" b="1" dirty="0">
                <a:latin typeface="微软雅黑" panose="020B0503020204020204" pitchFamily="34" charset="-122"/>
                <a:ea typeface="微软雅黑" panose="020B0503020204020204" pitchFamily="34" charset="-122"/>
              </a:rPr>
              <a:t>自动修复</a:t>
            </a:r>
            <a:endParaRPr lang="en-US" altLang="zh-CN" sz="2000" b="1" dirty="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2" cstate="print"/>
          <a:srcRect/>
          <a:stretch>
            <a:fillRect/>
          </a:stretch>
        </p:blipFill>
        <p:spPr bwMode="auto">
          <a:xfrm>
            <a:off x="1820352" y="1950408"/>
            <a:ext cx="3004559" cy="4506838"/>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255432" y="1920741"/>
            <a:ext cx="3024336" cy="4536505"/>
          </a:xfrm>
          <a:prstGeom prst="rect">
            <a:avLst/>
          </a:prstGeom>
          <a:noFill/>
          <a:ln w="9525">
            <a:noFill/>
            <a:miter lim="800000"/>
            <a:headEnd/>
            <a:tailEnd/>
          </a:ln>
        </p:spPr>
      </p:pic>
    </p:spTree>
    <p:extLst>
      <p:ext uri="{BB962C8B-B14F-4D97-AF65-F5344CB8AC3E}">
        <p14:creationId xmlns:p14="http://schemas.microsoft.com/office/powerpoint/2010/main" val="26577675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“互联网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”与 大数据</a:t>
            </a:r>
          </a:p>
        </p:txBody>
      </p:sp>
      <p:sp>
        <p:nvSpPr>
          <p:cNvPr id="3" name="内容占位符 2"/>
          <p:cNvSpPr>
            <a:spLocks noGrp="1"/>
          </p:cNvSpPr>
          <p:nvPr>
            <p:ph idx="1"/>
          </p:nvPr>
        </p:nvSpPr>
        <p:spPr>
          <a:xfrm>
            <a:off x="1938366" y="2643182"/>
            <a:ext cx="8229600" cy="642942"/>
          </a:xfrm>
        </p:spPr>
        <p:txBody>
          <a:bodyPr>
            <a:normAutofit fontScale="92500" lnSpcReduction="20000"/>
          </a:bodyPr>
          <a:lstStyle/>
          <a:p>
            <a:pPr>
              <a:spcBef>
                <a:spcPts val="1200"/>
              </a:spcBef>
              <a:buNone/>
            </a:pPr>
            <a:r>
              <a:rPr lang="zh-CN" altLang="en-US" sz="2000"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移动互联网</a:t>
            </a:r>
            <a:r>
              <a:rPr lang="en-US" altLang="zh-CN" sz="2000" b="1" dirty="0">
                <a:latin typeface="微软雅黑" pitchFamily="34" charset="-122"/>
                <a:ea typeface="微软雅黑" pitchFamily="34" charset="-122"/>
              </a:rPr>
              <a:t>10</a:t>
            </a:r>
            <a:r>
              <a:rPr lang="zh-CN" altLang="en-US" sz="2000" b="1" dirty="0">
                <a:latin typeface="微软雅黑" pitchFamily="34" charset="-122"/>
                <a:ea typeface="微软雅黑" pitchFamily="34" charset="-122"/>
              </a:rPr>
              <a:t>年红利期之后（</a:t>
            </a:r>
            <a:r>
              <a:rPr lang="en-US" altLang="zh-CN" sz="2000" b="1" dirty="0">
                <a:latin typeface="微软雅黑" pitchFamily="34" charset="-122"/>
                <a:ea typeface="微软雅黑" pitchFamily="34" charset="-122"/>
              </a:rPr>
              <a:t>2020</a:t>
            </a:r>
            <a:r>
              <a:rPr lang="zh-CN" altLang="en-US" sz="2000" b="1" dirty="0">
                <a:latin typeface="微软雅黑" pitchFamily="34" charset="-122"/>
                <a:ea typeface="微软雅黑" pitchFamily="34" charset="-122"/>
              </a:rPr>
              <a:t>年之后），下一个热点 </a:t>
            </a:r>
            <a:r>
              <a:rPr lang="zh-CN" altLang="en-US" sz="2800" b="1" dirty="0">
                <a:solidFill>
                  <a:srgbClr val="0070C0"/>
                </a:solidFill>
                <a:latin typeface="微软雅黑" pitchFamily="34" charset="-122"/>
                <a:ea typeface="微软雅黑" pitchFamily="34" charset="-122"/>
              </a:rPr>
              <a:t>是什么</a:t>
            </a:r>
            <a:r>
              <a:rPr lang="zh-CN" altLang="en-US" sz="2000" dirty="0">
                <a:latin typeface="微软雅黑" pitchFamily="34" charset="-122"/>
                <a:ea typeface="微软雅黑" pitchFamily="34" charset="-122"/>
              </a:rPr>
              <a:t>？</a:t>
            </a:r>
            <a:endParaRPr lang="en-US" altLang="zh-CN" sz="2000" dirty="0"/>
          </a:p>
        </p:txBody>
      </p:sp>
    </p:spTree>
    <p:extLst>
      <p:ext uri="{BB962C8B-B14F-4D97-AF65-F5344CB8AC3E}">
        <p14:creationId xmlns:p14="http://schemas.microsoft.com/office/powerpoint/2010/main" val="19281714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人工智能</a:t>
            </a:r>
          </a:p>
        </p:txBody>
      </p:sp>
      <p:sp>
        <p:nvSpPr>
          <p:cNvPr id="5" name="内容占位符 2"/>
          <p:cNvSpPr>
            <a:spLocks noGrp="1"/>
          </p:cNvSpPr>
          <p:nvPr>
            <p:ph idx="1"/>
          </p:nvPr>
        </p:nvSpPr>
        <p:spPr>
          <a:xfrm>
            <a:off x="633046" y="1290279"/>
            <a:ext cx="9692026" cy="4885437"/>
          </a:xfrm>
        </p:spPr>
        <p:txBody>
          <a:bodyPr>
            <a:normAutofit fontScale="77500" lnSpcReduction="20000"/>
          </a:bodyPr>
          <a:lstStyle/>
          <a:p>
            <a:pPr>
              <a:spcBef>
                <a:spcPts val="1200"/>
              </a:spcBef>
            </a:pPr>
            <a:r>
              <a:rPr lang="zh-CN" altLang="en-US" sz="2600" dirty="0">
                <a:latin typeface="微软雅黑" pitchFamily="34" charset="-122"/>
                <a:ea typeface="微软雅黑" pitchFamily="34" charset="-122"/>
              </a:rPr>
              <a:t>是</a:t>
            </a:r>
            <a:r>
              <a:rPr lang="zh-CN" altLang="en-US" sz="2600" b="1" dirty="0">
                <a:latin typeface="微软雅黑" pitchFamily="34" charset="-122"/>
                <a:ea typeface="微软雅黑" pitchFamily="34" charset="-122"/>
              </a:rPr>
              <a:t>“人工智能”</a:t>
            </a:r>
            <a:endParaRPr lang="en-US" altLang="zh-CN" sz="2600" b="1" dirty="0">
              <a:latin typeface="微软雅黑" pitchFamily="34" charset="-122"/>
              <a:ea typeface="微软雅黑" pitchFamily="34" charset="-122"/>
            </a:endParaRPr>
          </a:p>
          <a:p>
            <a:pPr>
              <a:spcBef>
                <a:spcPts val="1200"/>
              </a:spcBef>
            </a:pPr>
            <a:endParaRPr lang="en-US" altLang="zh-CN" sz="2000" b="1" dirty="0"/>
          </a:p>
          <a:p>
            <a:pPr>
              <a:spcBef>
                <a:spcPts val="1200"/>
              </a:spcBef>
            </a:pPr>
            <a:endParaRPr lang="en-US" altLang="zh-CN" sz="2000" b="1" dirty="0"/>
          </a:p>
          <a:p>
            <a:pPr>
              <a:spcBef>
                <a:spcPts val="1200"/>
              </a:spcBef>
            </a:pPr>
            <a:endParaRPr lang="en-US" altLang="zh-CN" sz="2000" b="1" dirty="0"/>
          </a:p>
          <a:p>
            <a:pPr>
              <a:spcBef>
                <a:spcPts val="1200"/>
              </a:spcBef>
            </a:pPr>
            <a:endParaRPr lang="en-US" altLang="zh-CN" sz="2000" b="1" dirty="0"/>
          </a:p>
          <a:p>
            <a:pPr>
              <a:spcBef>
                <a:spcPts val="1200"/>
              </a:spcBef>
            </a:pPr>
            <a:endParaRPr lang="en-US" altLang="zh-CN" sz="2000" b="1" dirty="0"/>
          </a:p>
          <a:p>
            <a:pPr>
              <a:spcBef>
                <a:spcPts val="1200"/>
              </a:spcBef>
            </a:pPr>
            <a:endParaRPr lang="en-US" altLang="zh-CN" sz="2000" b="1" dirty="0"/>
          </a:p>
          <a:p>
            <a:pPr>
              <a:spcBef>
                <a:spcPts val="1200"/>
              </a:spcBef>
            </a:pPr>
            <a:endParaRPr lang="en-US" altLang="zh-CN" sz="2000" b="1" dirty="0"/>
          </a:p>
          <a:p>
            <a:pPr>
              <a:spcBef>
                <a:spcPts val="1200"/>
              </a:spcBef>
            </a:pPr>
            <a:endParaRPr lang="en-US" altLang="zh-CN" sz="2000" b="1" dirty="0"/>
          </a:p>
          <a:p>
            <a:pPr>
              <a:spcBef>
                <a:spcPts val="1200"/>
              </a:spcBef>
            </a:pPr>
            <a:r>
              <a:rPr lang="en-US" altLang="zh-CN" sz="2300" dirty="0">
                <a:latin typeface="微软雅黑" pitchFamily="34" charset="-122"/>
                <a:ea typeface="微软雅黑" pitchFamily="34" charset="-122"/>
              </a:rPr>
              <a:t>2017</a:t>
            </a:r>
            <a:r>
              <a:rPr lang="zh-CN" altLang="en-US" sz="2300" dirty="0">
                <a:latin typeface="微软雅黑" pitchFamily="34" charset="-122"/>
                <a:ea typeface="微软雅黑" pitchFamily="34" charset="-122"/>
              </a:rPr>
              <a:t>年</a:t>
            </a:r>
            <a:r>
              <a:rPr lang="en-US" altLang="zh-CN" sz="2300" dirty="0">
                <a:latin typeface="微软雅黑" pitchFamily="34" charset="-122"/>
                <a:ea typeface="微软雅黑" pitchFamily="34" charset="-122"/>
              </a:rPr>
              <a:t>7</a:t>
            </a:r>
            <a:r>
              <a:rPr lang="zh-CN" altLang="en-US" sz="2300" dirty="0">
                <a:latin typeface="微软雅黑" pitchFamily="34" charset="-122"/>
                <a:ea typeface="微软雅黑" pitchFamily="34" charset="-122"/>
              </a:rPr>
              <a:t>月</a:t>
            </a:r>
            <a:r>
              <a:rPr lang="en-US" altLang="zh-CN" sz="2300" dirty="0">
                <a:latin typeface="微软雅黑" pitchFamily="34" charset="-122"/>
                <a:ea typeface="微软雅黑" pitchFamily="34" charset="-122"/>
              </a:rPr>
              <a:t>8</a:t>
            </a:r>
            <a:r>
              <a:rPr lang="zh-CN" altLang="en-US" sz="2300" dirty="0">
                <a:latin typeface="微软雅黑" pitchFamily="34" charset="-122"/>
                <a:ea typeface="微软雅黑" pitchFamily="34" charset="-122"/>
              </a:rPr>
              <a:t>日</a:t>
            </a:r>
            <a:r>
              <a:rPr lang="en-US" altLang="zh-CN" sz="2300" dirty="0">
                <a:latin typeface="微软雅黑" pitchFamily="34" charset="-122"/>
                <a:ea typeface="微软雅黑" pitchFamily="34" charset="-122"/>
              </a:rPr>
              <a:t> </a:t>
            </a:r>
            <a:r>
              <a:rPr lang="zh-CN" altLang="en-US" sz="2300" b="1" dirty="0">
                <a:latin typeface="微软雅黑" pitchFamily="34" charset="-122"/>
                <a:ea typeface="微软雅黑" pitchFamily="34" charset="-122"/>
              </a:rPr>
              <a:t>人工智能 </a:t>
            </a:r>
            <a:r>
              <a:rPr lang="zh-CN" altLang="en-US" sz="2300" dirty="0">
                <a:latin typeface="微软雅黑" pitchFamily="34" charset="-122"/>
                <a:ea typeface="微软雅黑" pitchFamily="34" charset="-122"/>
              </a:rPr>
              <a:t>作为</a:t>
            </a:r>
            <a:r>
              <a:rPr lang="zh-CN" altLang="en-US" sz="2300" b="1" dirty="0">
                <a:solidFill>
                  <a:srgbClr val="0070C0"/>
                </a:solidFill>
                <a:latin typeface="微软雅黑" pitchFamily="34" charset="-122"/>
                <a:ea typeface="微软雅黑" pitchFamily="34" charset="-122"/>
              </a:rPr>
              <a:t>国家战略</a:t>
            </a:r>
            <a:r>
              <a:rPr lang="zh-CN" altLang="en-US" sz="2300" dirty="0">
                <a:latin typeface="微软雅黑" pitchFamily="34" charset="-122"/>
                <a:ea typeface="微软雅黑" pitchFamily="34" charset="-122"/>
              </a:rPr>
              <a:t>被正式提出。</a:t>
            </a:r>
            <a:endParaRPr lang="en-US" altLang="zh-CN" sz="2300" dirty="0">
              <a:latin typeface="微软雅黑" pitchFamily="34" charset="-122"/>
              <a:ea typeface="微软雅黑" pitchFamily="34" charset="-122"/>
            </a:endParaRPr>
          </a:p>
        </p:txBody>
      </p:sp>
      <p:pic>
        <p:nvPicPr>
          <p:cNvPr id="2054" name="Picture 6" descr="http://static.leiphone.com/uploads/new/article/740_740/201601/56adfdfedbfb3.jpg"/>
          <p:cNvPicPr>
            <a:picLocks noChangeAspect="1" noChangeArrowheads="1"/>
          </p:cNvPicPr>
          <p:nvPr/>
        </p:nvPicPr>
        <p:blipFill>
          <a:blip r:embed="rId2" cstate="print"/>
          <a:srcRect/>
          <a:stretch>
            <a:fillRect/>
          </a:stretch>
        </p:blipFill>
        <p:spPr bwMode="auto">
          <a:xfrm>
            <a:off x="1578573" y="1969176"/>
            <a:ext cx="2928958" cy="2992286"/>
          </a:xfrm>
          <a:prstGeom prst="rect">
            <a:avLst/>
          </a:prstGeom>
          <a:noFill/>
        </p:spPr>
      </p:pic>
      <p:pic>
        <p:nvPicPr>
          <p:cNvPr id="78850" name="Picture 2" descr="E:\年度文件\2017\教学工作\2017-网络产品设计\课程素材\人工智能.png"/>
          <p:cNvPicPr>
            <a:picLocks noChangeAspect="1" noChangeArrowheads="1"/>
          </p:cNvPicPr>
          <p:nvPr/>
        </p:nvPicPr>
        <p:blipFill>
          <a:blip r:embed="rId3" cstate="print"/>
          <a:srcRect/>
          <a:stretch>
            <a:fillRect/>
          </a:stretch>
        </p:blipFill>
        <p:spPr bwMode="auto">
          <a:xfrm>
            <a:off x="6003954" y="1877551"/>
            <a:ext cx="4929190" cy="3175536"/>
          </a:xfrm>
          <a:prstGeom prst="rect">
            <a:avLst/>
          </a:prstGeom>
          <a:noFill/>
        </p:spPr>
      </p:pic>
    </p:spTree>
    <p:extLst>
      <p:ext uri="{BB962C8B-B14F-4D97-AF65-F5344CB8AC3E}">
        <p14:creationId xmlns:p14="http://schemas.microsoft.com/office/powerpoint/2010/main" val="33054459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关于“人工智能”的几点思考</a:t>
            </a:r>
          </a:p>
        </p:txBody>
      </p:sp>
      <p:sp>
        <p:nvSpPr>
          <p:cNvPr id="3" name="内容占位符 2"/>
          <p:cNvSpPr>
            <a:spLocks noGrp="1"/>
          </p:cNvSpPr>
          <p:nvPr>
            <p:ph idx="1"/>
          </p:nvPr>
        </p:nvSpPr>
        <p:spPr>
          <a:xfrm>
            <a:off x="563960" y="1285861"/>
            <a:ext cx="11126292" cy="5214973"/>
          </a:xfrm>
        </p:spPr>
        <p:txBody>
          <a:bodyPr>
            <a:normAutofit fontScale="92500" lnSpcReduction="10000"/>
          </a:bodyPr>
          <a:lstStyle/>
          <a:p>
            <a:pPr>
              <a:spcBef>
                <a:spcPts val="1200"/>
              </a:spcBef>
            </a:pPr>
            <a:r>
              <a:rPr lang="zh-CN" altLang="en-US" sz="1900" b="1" dirty="0">
                <a:latin typeface="微软雅黑" pitchFamily="34" charset="-122"/>
                <a:ea typeface="微软雅黑" pitchFamily="34" charset="-122"/>
              </a:rPr>
              <a:t>“人工智能”是否会对人有威胁？</a:t>
            </a:r>
            <a:endParaRPr lang="en-US" altLang="zh-CN" sz="1900" dirty="0">
              <a:latin typeface="微软雅黑" pitchFamily="34" charset="-122"/>
              <a:ea typeface="微软雅黑" pitchFamily="34" charset="-122"/>
            </a:endParaRPr>
          </a:p>
          <a:p>
            <a:pPr lvl="1">
              <a:lnSpc>
                <a:spcPct val="130000"/>
              </a:lnSpc>
              <a:spcBef>
                <a:spcPts val="0"/>
              </a:spcBef>
            </a:pPr>
            <a:r>
              <a:rPr lang="zh-CN" altLang="en-US" sz="1900" dirty="0">
                <a:latin typeface="微软雅黑" pitchFamily="34" charset="-122"/>
                <a:ea typeface="微软雅黑" pitchFamily="34" charset="-122"/>
              </a:rPr>
              <a:t>“互联网</a:t>
            </a:r>
            <a:r>
              <a:rPr lang="en-US" altLang="zh-CN" sz="1900" dirty="0">
                <a:latin typeface="微软雅黑" pitchFamily="34" charset="-122"/>
                <a:ea typeface="微软雅黑" pitchFamily="34" charset="-122"/>
              </a:rPr>
              <a:t>+</a:t>
            </a:r>
            <a:r>
              <a:rPr lang="zh-CN" altLang="en-US" sz="1900" dirty="0">
                <a:latin typeface="微软雅黑" pitchFamily="34" charset="-122"/>
                <a:ea typeface="微软雅黑" pitchFamily="34" charset="-122"/>
              </a:rPr>
              <a:t>”、人工智能为代表的科学技术</a:t>
            </a:r>
            <a:r>
              <a:rPr lang="zh-CN" altLang="en-US" sz="1900" dirty="0" smtClean="0">
                <a:latin typeface="微软雅黑" pitchFamily="34" charset="-122"/>
                <a:ea typeface="微软雅黑" pitchFamily="34" charset="-122"/>
              </a:rPr>
              <a:t>会产生文化</a:t>
            </a:r>
            <a:r>
              <a:rPr lang="zh-CN" altLang="en-US" sz="1900" dirty="0">
                <a:latin typeface="微软雅黑" pitchFamily="34" charset="-122"/>
                <a:ea typeface="微软雅黑" pitchFamily="34" charset="-122"/>
              </a:rPr>
              <a:t>影响、社会影响（</a:t>
            </a:r>
            <a:r>
              <a:rPr lang="en-US" altLang="zh-CN" sz="1900" dirty="0">
                <a:latin typeface="微软雅黑" pitchFamily="34" charset="-122"/>
                <a:ea typeface="微软雅黑" pitchFamily="34" charset="-122"/>
              </a:rPr>
              <a:t>2017</a:t>
            </a:r>
            <a:r>
              <a:rPr lang="zh-CN" altLang="en-US" sz="1900" dirty="0">
                <a:latin typeface="微软雅黑" pitchFamily="34" charset="-122"/>
                <a:ea typeface="微软雅黑" pitchFamily="34" charset="-122"/>
              </a:rPr>
              <a:t>年</a:t>
            </a:r>
            <a:r>
              <a:rPr lang="en-US" altLang="zh-CN" sz="1900" dirty="0">
                <a:latin typeface="微软雅黑" pitchFamily="34" charset="-122"/>
                <a:ea typeface="微软雅黑" pitchFamily="34" charset="-122"/>
              </a:rPr>
              <a:t>8</a:t>
            </a:r>
            <a:r>
              <a:rPr lang="zh-CN" altLang="en-US" sz="1900" dirty="0">
                <a:latin typeface="微软雅黑" pitchFamily="34" charset="-122"/>
                <a:ea typeface="微软雅黑" pitchFamily="34" charset="-122"/>
              </a:rPr>
              <a:t>月 支付宝 在</a:t>
            </a:r>
            <a:r>
              <a:rPr lang="en-US" altLang="zh-CN" sz="1900" dirty="0">
                <a:latin typeface="微软雅黑" pitchFamily="34" charset="-122"/>
                <a:ea typeface="微软雅黑" pitchFamily="34" charset="-122"/>
              </a:rPr>
              <a:t>KFC </a:t>
            </a:r>
            <a:r>
              <a:rPr lang="zh-CN" altLang="en-US" sz="1900" dirty="0">
                <a:latin typeface="微软雅黑" pitchFamily="34" charset="-122"/>
                <a:ea typeface="微软雅黑" pitchFamily="34" charset="-122"/>
              </a:rPr>
              <a:t>推出商用刷脸支付 </a:t>
            </a:r>
            <a:r>
              <a:rPr lang="en-US" altLang="zh-CN" sz="1900"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社会影响？</a:t>
            </a:r>
            <a:r>
              <a:rPr lang="zh-CN" altLang="en-US" sz="1900" dirty="0">
                <a:latin typeface="微软雅黑" pitchFamily="34" charset="-122"/>
                <a:ea typeface="微软雅黑" pitchFamily="34" charset="-122"/>
              </a:rPr>
              <a:t>）</a:t>
            </a:r>
            <a:endParaRPr lang="en-US" altLang="zh-CN" sz="1900" dirty="0">
              <a:latin typeface="微软雅黑" pitchFamily="34" charset="-122"/>
              <a:ea typeface="微软雅黑" pitchFamily="34" charset="-122"/>
            </a:endParaRPr>
          </a:p>
          <a:p>
            <a:pPr lvl="1">
              <a:lnSpc>
                <a:spcPct val="130000"/>
              </a:lnSpc>
              <a:spcBef>
                <a:spcPts val="0"/>
              </a:spcBef>
            </a:pPr>
            <a:endParaRPr lang="en-US" altLang="zh-CN" sz="1800" dirty="0"/>
          </a:p>
          <a:p>
            <a:pPr lvl="1">
              <a:lnSpc>
                <a:spcPct val="130000"/>
              </a:lnSpc>
              <a:spcBef>
                <a:spcPts val="0"/>
              </a:spcBef>
            </a:pPr>
            <a:endParaRPr lang="en-US" altLang="zh-CN" sz="1800" dirty="0"/>
          </a:p>
          <a:p>
            <a:pPr lvl="1">
              <a:lnSpc>
                <a:spcPct val="130000"/>
              </a:lnSpc>
              <a:spcBef>
                <a:spcPts val="0"/>
              </a:spcBef>
            </a:pPr>
            <a:endParaRPr lang="en-US" altLang="zh-CN" sz="1800" dirty="0"/>
          </a:p>
          <a:p>
            <a:pPr lvl="1">
              <a:lnSpc>
                <a:spcPct val="130000"/>
              </a:lnSpc>
              <a:spcBef>
                <a:spcPts val="0"/>
              </a:spcBef>
            </a:pPr>
            <a:endParaRPr lang="en-US" altLang="zh-CN" sz="1800" dirty="0"/>
          </a:p>
          <a:p>
            <a:pPr lvl="1">
              <a:lnSpc>
                <a:spcPct val="130000"/>
              </a:lnSpc>
              <a:spcBef>
                <a:spcPts val="0"/>
              </a:spcBef>
            </a:pPr>
            <a:endParaRPr lang="en-US" altLang="zh-CN" sz="1800" dirty="0"/>
          </a:p>
          <a:p>
            <a:pPr lvl="1">
              <a:lnSpc>
                <a:spcPct val="130000"/>
              </a:lnSpc>
              <a:spcBef>
                <a:spcPts val="0"/>
              </a:spcBef>
            </a:pPr>
            <a:endParaRPr lang="en-US" altLang="zh-CN" sz="1800" dirty="0"/>
          </a:p>
          <a:p>
            <a:pPr marL="457165" lvl="1" indent="0">
              <a:lnSpc>
                <a:spcPct val="130000"/>
              </a:lnSpc>
              <a:spcBef>
                <a:spcPts val="0"/>
              </a:spcBef>
              <a:buNone/>
            </a:pPr>
            <a:endParaRPr lang="en-US" altLang="zh-CN" sz="2200" dirty="0">
              <a:latin typeface="微软雅黑" pitchFamily="34" charset="-122"/>
              <a:ea typeface="微软雅黑" pitchFamily="34" charset="-122"/>
            </a:endParaRPr>
          </a:p>
          <a:p>
            <a:pPr lvl="1">
              <a:lnSpc>
                <a:spcPct val="130000"/>
              </a:lnSpc>
              <a:spcBef>
                <a:spcPts val="0"/>
              </a:spcBef>
            </a:pPr>
            <a:r>
              <a:rPr lang="zh-CN" altLang="en-US" sz="2100" dirty="0">
                <a:latin typeface="微软雅黑" pitchFamily="34" charset="-122"/>
                <a:ea typeface="微软雅黑" pitchFamily="34" charset="-122"/>
              </a:rPr>
              <a:t>人工智能的威胁（</a:t>
            </a:r>
            <a:r>
              <a:rPr lang="en-US" altLang="zh-CN" sz="2100" dirty="0">
                <a:latin typeface="微软雅黑" pitchFamily="34" charset="-122"/>
                <a:ea typeface="微软雅黑" pitchFamily="34" charset="-122"/>
              </a:rPr>
              <a:t>AI</a:t>
            </a:r>
            <a:r>
              <a:rPr lang="zh-CN" altLang="en-US" sz="2100" dirty="0">
                <a:latin typeface="微软雅黑" pitchFamily="34" charset="-122"/>
                <a:ea typeface="微软雅黑" pitchFamily="34" charset="-122"/>
              </a:rPr>
              <a:t>杀手机器人 </a:t>
            </a:r>
            <a:r>
              <a:rPr lang="en-US" altLang="zh-CN" sz="2100" dirty="0">
                <a:latin typeface="微软雅黑" pitchFamily="34" charset="-122"/>
                <a:ea typeface="微软雅黑" pitchFamily="34" charset="-122"/>
              </a:rPr>
              <a:t>= </a:t>
            </a:r>
            <a:r>
              <a:rPr lang="zh-CN" altLang="en-US" sz="2100" b="1" dirty="0">
                <a:latin typeface="微软雅黑" pitchFamily="34" charset="-122"/>
                <a:ea typeface="微软雅黑" pitchFamily="34" charset="-122"/>
              </a:rPr>
              <a:t>威胁</a:t>
            </a:r>
            <a:r>
              <a:rPr lang="zh-CN" altLang="en-US" sz="2100" dirty="0">
                <a:latin typeface="微软雅黑" pitchFamily="34" charset="-122"/>
                <a:ea typeface="微软雅黑" pitchFamily="34" charset="-122"/>
              </a:rPr>
              <a:t>？</a:t>
            </a:r>
            <a:r>
              <a:rPr lang="zh-CN" altLang="en-US" sz="2100" b="1" u="sng" dirty="0">
                <a:latin typeface="微软雅黑" pitchFamily="34" charset="-122"/>
                <a:ea typeface="微软雅黑" pitchFamily="34" charset="-122"/>
              </a:rPr>
              <a:t>视频</a:t>
            </a:r>
            <a:r>
              <a:rPr lang="en-US" altLang="zh-CN" sz="2100" b="1" u="sng" dirty="0">
                <a:latin typeface="微软雅黑" pitchFamily="34" charset="-122"/>
                <a:ea typeface="微软雅黑" pitchFamily="34" charset="-122"/>
              </a:rPr>
              <a:t>8</a:t>
            </a:r>
            <a:r>
              <a:rPr lang="zh-CN" altLang="en-US" sz="2100" dirty="0">
                <a:latin typeface="微软雅黑" pitchFamily="34" charset="-122"/>
                <a:ea typeface="微软雅黑" pitchFamily="34" charset="-122"/>
              </a:rPr>
              <a:t>）</a:t>
            </a:r>
            <a:endParaRPr lang="en-US" altLang="zh-CN" sz="2100" dirty="0">
              <a:latin typeface="微软雅黑" pitchFamily="34" charset="-122"/>
              <a:ea typeface="微软雅黑" pitchFamily="34" charset="-122"/>
            </a:endParaRPr>
          </a:p>
          <a:p>
            <a:pPr lvl="1">
              <a:spcBef>
                <a:spcPts val="0"/>
              </a:spcBef>
            </a:pPr>
            <a:endParaRPr lang="en-US" altLang="zh-CN" sz="2100" dirty="0">
              <a:latin typeface="微软雅黑" pitchFamily="34" charset="-122"/>
              <a:ea typeface="微软雅黑" pitchFamily="34" charset="-122"/>
            </a:endParaRPr>
          </a:p>
          <a:p>
            <a:pPr lvl="1">
              <a:spcBef>
                <a:spcPts val="0"/>
              </a:spcBef>
            </a:pPr>
            <a:r>
              <a:rPr lang="zh-CN" altLang="en-US" sz="2100" dirty="0">
                <a:latin typeface="微软雅黑" pitchFamily="34" charset="-122"/>
                <a:ea typeface="微软雅黑" pitchFamily="34" charset="-122"/>
              </a:rPr>
              <a:t>人工智能  </a:t>
            </a:r>
            <a:r>
              <a:rPr lang="en-US" altLang="zh-CN" sz="2100" dirty="0" err="1">
                <a:latin typeface="微软雅黑" pitchFamily="34" charset="-122"/>
                <a:ea typeface="微软雅黑" pitchFamily="34" charset="-122"/>
              </a:rPr>
              <a:t>v.s</a:t>
            </a:r>
            <a:r>
              <a:rPr lang="en-US" altLang="zh-CN" sz="2100" dirty="0">
                <a:latin typeface="微软雅黑" pitchFamily="34" charset="-122"/>
                <a:ea typeface="微软雅黑" pitchFamily="34" charset="-122"/>
              </a:rPr>
              <a:t>.  </a:t>
            </a:r>
            <a:r>
              <a:rPr lang="zh-CN" altLang="en-US" sz="2100" dirty="0">
                <a:latin typeface="微软雅黑" pitchFamily="34" charset="-122"/>
                <a:ea typeface="微软雅黑" pitchFamily="34" charset="-122"/>
              </a:rPr>
              <a:t>人 </a:t>
            </a:r>
            <a:endParaRPr lang="en-US" altLang="zh-CN" sz="2100" dirty="0">
              <a:latin typeface="微软雅黑" pitchFamily="34" charset="-122"/>
              <a:ea typeface="微软雅黑" pitchFamily="34" charset="-122"/>
            </a:endParaRPr>
          </a:p>
          <a:p>
            <a:pPr lvl="2">
              <a:lnSpc>
                <a:spcPct val="120000"/>
              </a:lnSpc>
              <a:spcBef>
                <a:spcPts val="0"/>
              </a:spcBef>
            </a:pPr>
            <a:r>
              <a:rPr lang="zh-CN" altLang="en-US" sz="2100" dirty="0">
                <a:latin typeface="微软雅黑" pitchFamily="34" charset="-122"/>
                <a:ea typeface="微软雅黑" pitchFamily="34" charset="-122"/>
              </a:rPr>
              <a:t>”人工智能”是一种工具，工具要与行业背景知识结合，进行行业的深度应用。</a:t>
            </a:r>
            <a:endParaRPr lang="en-US" altLang="zh-CN" sz="2100" dirty="0">
              <a:latin typeface="微软雅黑" pitchFamily="34" charset="-122"/>
              <a:ea typeface="微软雅黑" pitchFamily="34" charset="-122"/>
            </a:endParaRPr>
          </a:p>
          <a:p>
            <a:pPr lvl="2">
              <a:lnSpc>
                <a:spcPct val="120000"/>
              </a:lnSpc>
              <a:spcBef>
                <a:spcPts val="0"/>
              </a:spcBef>
            </a:pPr>
            <a:r>
              <a:rPr lang="zh-CN" altLang="en-US" sz="2100" dirty="0">
                <a:latin typeface="微软雅黑" pitchFamily="34" charset="-122"/>
                <a:ea typeface="微软雅黑" pitchFamily="34" charset="-122"/>
              </a:rPr>
              <a:t>人擅长做  </a:t>
            </a:r>
            <a:r>
              <a:rPr lang="zh-CN" altLang="en-US" sz="2100" b="1" dirty="0">
                <a:latin typeface="微软雅黑" pitchFamily="34" charset="-122"/>
                <a:ea typeface="微软雅黑" pitchFamily="34" charset="-122"/>
              </a:rPr>
              <a:t>创造性  </a:t>
            </a:r>
            <a:r>
              <a:rPr lang="zh-CN" altLang="en-US" sz="2100" dirty="0">
                <a:latin typeface="微软雅黑" pitchFamily="34" charset="-122"/>
                <a:ea typeface="微软雅黑" pitchFamily="34" charset="-122"/>
              </a:rPr>
              <a:t>的事情（后续的例子）。</a:t>
            </a:r>
            <a:endParaRPr lang="en-US" altLang="zh-CN" sz="2100" dirty="0">
              <a:latin typeface="微软雅黑" pitchFamily="34" charset="-122"/>
              <a:ea typeface="微软雅黑" pitchFamily="34" charset="-122"/>
            </a:endParaRPr>
          </a:p>
          <a:p>
            <a:pPr lvl="2">
              <a:spcBef>
                <a:spcPts val="1200"/>
              </a:spcBef>
              <a:buNone/>
            </a:pPr>
            <a:endParaRPr lang="en-US" altLang="zh-CN" dirty="0"/>
          </a:p>
        </p:txBody>
      </p:sp>
      <p:pic>
        <p:nvPicPr>
          <p:cNvPr id="7170" name="Picture 2" descr="突发！付款方式巨变，支付宝宣布重磅功能！"/>
          <p:cNvPicPr>
            <a:picLocks noChangeAspect="1" noChangeArrowheads="1" noCrop="1"/>
          </p:cNvPicPr>
          <p:nvPr/>
        </p:nvPicPr>
        <p:blipFill>
          <a:blip r:embed="rId2" cstate="print"/>
          <a:srcRect/>
          <a:stretch>
            <a:fillRect/>
          </a:stretch>
        </p:blipFill>
        <p:spPr bwMode="auto">
          <a:xfrm>
            <a:off x="6524628" y="2476503"/>
            <a:ext cx="3298638" cy="1857388"/>
          </a:xfrm>
          <a:prstGeom prst="rect">
            <a:avLst/>
          </a:prstGeom>
          <a:noFill/>
        </p:spPr>
      </p:pic>
      <p:pic>
        <p:nvPicPr>
          <p:cNvPr id="7172" name="Picture 4" descr="突发！付款方式巨变，支付宝宣布重磅功能！"/>
          <p:cNvPicPr>
            <a:picLocks noChangeAspect="1" noChangeArrowheads="1"/>
          </p:cNvPicPr>
          <p:nvPr/>
        </p:nvPicPr>
        <p:blipFill>
          <a:blip r:embed="rId3" cstate="print"/>
          <a:srcRect/>
          <a:stretch>
            <a:fillRect/>
          </a:stretch>
        </p:blipFill>
        <p:spPr bwMode="auto">
          <a:xfrm>
            <a:off x="1800154" y="2452701"/>
            <a:ext cx="2857488" cy="1904993"/>
          </a:xfrm>
          <a:prstGeom prst="rect">
            <a:avLst/>
          </a:prstGeom>
          <a:noFill/>
        </p:spPr>
      </p:pic>
    </p:spTree>
    <p:extLst>
      <p:ext uri="{BB962C8B-B14F-4D97-AF65-F5344CB8AC3E}">
        <p14:creationId xmlns:p14="http://schemas.microsoft.com/office/powerpoint/2010/main" val="36864002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关于“人工智能”的几点思考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关于创造性</a:t>
            </a:r>
          </a:p>
        </p:txBody>
      </p:sp>
      <p:sp>
        <p:nvSpPr>
          <p:cNvPr id="4" name="内容占位符 3"/>
          <p:cNvSpPr>
            <a:spLocks noGrp="1"/>
          </p:cNvSpPr>
          <p:nvPr>
            <p:ph idx="1"/>
          </p:nvPr>
        </p:nvSpPr>
        <p:spPr/>
        <p:txBody>
          <a:bodyPr/>
          <a:lstStyle/>
          <a:p>
            <a:endParaRPr lang="zh-CN" altLang="en-US"/>
          </a:p>
        </p:txBody>
      </p:sp>
      <p:pic>
        <p:nvPicPr>
          <p:cNvPr id="14" name="Picture 2"/>
          <p:cNvPicPr>
            <a:picLocks noChangeAspect="1" noChangeArrowheads="1"/>
          </p:cNvPicPr>
          <p:nvPr/>
        </p:nvPicPr>
        <p:blipFill>
          <a:blip r:embed="rId2" cstate="print"/>
          <a:srcRect/>
          <a:stretch>
            <a:fillRect/>
          </a:stretch>
        </p:blipFill>
        <p:spPr bwMode="auto">
          <a:xfrm>
            <a:off x="2135560" y="1268761"/>
            <a:ext cx="3024336" cy="5376597"/>
          </a:xfrm>
          <a:prstGeom prst="rect">
            <a:avLst/>
          </a:prstGeom>
          <a:noFill/>
          <a:ln w="9525">
            <a:noFill/>
            <a:miter lim="800000"/>
            <a:headEnd/>
            <a:tailEnd/>
          </a:ln>
        </p:spPr>
      </p:pic>
      <p:pic>
        <p:nvPicPr>
          <p:cNvPr id="15" name="Picture 3"/>
          <p:cNvPicPr>
            <a:picLocks noChangeAspect="1" noChangeArrowheads="1"/>
          </p:cNvPicPr>
          <p:nvPr/>
        </p:nvPicPr>
        <p:blipFill>
          <a:blip r:embed="rId3" cstate="print"/>
          <a:srcRect/>
          <a:stretch>
            <a:fillRect/>
          </a:stretch>
        </p:blipFill>
        <p:spPr bwMode="auto">
          <a:xfrm>
            <a:off x="5807968" y="1620316"/>
            <a:ext cx="4542308" cy="4761012"/>
          </a:xfrm>
          <a:prstGeom prst="rect">
            <a:avLst/>
          </a:prstGeom>
          <a:noFill/>
          <a:ln w="9525">
            <a:noFill/>
            <a:miter lim="800000"/>
            <a:headEnd/>
            <a:tailEnd/>
          </a:ln>
        </p:spPr>
      </p:pic>
    </p:spTree>
    <p:extLst>
      <p:ext uri="{BB962C8B-B14F-4D97-AF65-F5344CB8AC3E}">
        <p14:creationId xmlns:p14="http://schemas.microsoft.com/office/powerpoint/2010/main" val="13051272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dirty="0"/>
              <a:t>关于移动互联网</a:t>
            </a:r>
          </a:p>
        </p:txBody>
      </p:sp>
      <p:sp>
        <p:nvSpPr>
          <p:cNvPr id="3" name="内容占位符 2"/>
          <p:cNvSpPr>
            <a:spLocks noGrp="1"/>
          </p:cNvSpPr>
          <p:nvPr>
            <p:ph idx="1"/>
          </p:nvPr>
        </p:nvSpPr>
        <p:spPr>
          <a:xfrm>
            <a:off x="914400" y="1340769"/>
            <a:ext cx="9799608" cy="4785395"/>
          </a:xfrm>
        </p:spPr>
        <p:txBody>
          <a:bodyPr>
            <a:normAutofit/>
          </a:bodyPr>
          <a:lstStyle/>
          <a:p>
            <a:r>
              <a:rPr lang="zh-CN" altLang="en-US" dirty="0"/>
              <a:t>背景</a:t>
            </a:r>
            <a:r>
              <a:rPr lang="zh-CN" altLang="en-US" dirty="0" smtClean="0"/>
              <a:t>回顾</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8" y="0"/>
            <a:ext cx="12197954" cy="6858000"/>
          </a:xfrm>
          <a:prstGeom prst="rect">
            <a:avLst/>
          </a:prstGeom>
        </p:spPr>
      </p:pic>
    </p:spTree>
    <p:extLst>
      <p:ext uri="{BB962C8B-B14F-4D97-AF65-F5344CB8AC3E}">
        <p14:creationId xmlns:p14="http://schemas.microsoft.com/office/powerpoint/2010/main" val="3096763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关于“人工智能”的几点思考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关于创造性</a:t>
            </a:r>
          </a:p>
        </p:txBody>
      </p:sp>
      <p:sp>
        <p:nvSpPr>
          <p:cNvPr id="3" name="内容占位符 2"/>
          <p:cNvSpPr>
            <a:spLocks noGrp="1"/>
          </p:cNvSpPr>
          <p:nvPr>
            <p:ph idx="1"/>
          </p:nvPr>
        </p:nvSpPr>
        <p:spPr>
          <a:xfrm>
            <a:off x="661182" y="1290280"/>
            <a:ext cx="9592452" cy="494590"/>
          </a:xfrm>
        </p:spPr>
        <p:txBody>
          <a:bodyPr>
            <a:normAutofit fontScale="92500" lnSpcReduction="20000"/>
          </a:bodyPr>
          <a:lstStyle/>
          <a:p>
            <a:pPr>
              <a:spcBef>
                <a:spcPts val="1200"/>
              </a:spcBef>
            </a:pPr>
            <a:r>
              <a:rPr lang="zh-CN" altLang="en-US" sz="2000" b="1" dirty="0">
                <a:latin typeface="微软雅黑" pitchFamily="34" charset="-122"/>
                <a:ea typeface="微软雅黑" pitchFamily="34" charset="-122"/>
              </a:rPr>
              <a:t>微软“小冰”诗集</a:t>
            </a:r>
            <a:endParaRPr lang="en-US" altLang="zh-CN" sz="2000" b="1" dirty="0">
              <a:latin typeface="微软雅黑" pitchFamily="34" charset="-122"/>
              <a:ea typeface="微软雅黑" pitchFamily="34" charset="-122"/>
            </a:endParaRPr>
          </a:p>
        </p:txBody>
      </p:sp>
      <p:pic>
        <p:nvPicPr>
          <p:cNvPr id="61442" name="Picture 2"/>
          <p:cNvPicPr>
            <a:picLocks noChangeAspect="1" noChangeArrowheads="1"/>
          </p:cNvPicPr>
          <p:nvPr/>
        </p:nvPicPr>
        <p:blipFill>
          <a:blip r:embed="rId2" cstate="print"/>
          <a:srcRect/>
          <a:stretch>
            <a:fillRect/>
          </a:stretch>
        </p:blipFill>
        <p:spPr bwMode="auto">
          <a:xfrm>
            <a:off x="1110927" y="1784870"/>
            <a:ext cx="7199651" cy="4823412"/>
          </a:xfrm>
          <a:prstGeom prst="rect">
            <a:avLst/>
          </a:prstGeom>
          <a:noFill/>
          <a:ln w="9525">
            <a:noFill/>
            <a:miter lim="800000"/>
            <a:headEnd/>
            <a:tailEnd/>
          </a:ln>
          <a:effectLst/>
        </p:spPr>
      </p:pic>
      <p:pic>
        <p:nvPicPr>
          <p:cNvPr id="61443" name="Picture 3"/>
          <p:cNvPicPr>
            <a:picLocks noChangeAspect="1" noChangeArrowheads="1"/>
          </p:cNvPicPr>
          <p:nvPr/>
        </p:nvPicPr>
        <p:blipFill>
          <a:blip r:embed="rId3" cstate="print"/>
          <a:srcRect/>
          <a:stretch>
            <a:fillRect/>
          </a:stretch>
        </p:blipFill>
        <p:spPr bwMode="auto">
          <a:xfrm>
            <a:off x="8310578" y="436098"/>
            <a:ext cx="2357422" cy="3175550"/>
          </a:xfrm>
          <a:prstGeom prst="rect">
            <a:avLst/>
          </a:prstGeom>
          <a:noFill/>
          <a:ln w="9525">
            <a:noFill/>
            <a:miter lim="800000"/>
            <a:headEnd/>
            <a:tailEnd/>
          </a:ln>
          <a:effectLst/>
        </p:spPr>
      </p:pic>
    </p:spTree>
    <p:extLst>
      <p:ext uri="{BB962C8B-B14F-4D97-AF65-F5344CB8AC3E}">
        <p14:creationId xmlns:p14="http://schemas.microsoft.com/office/powerpoint/2010/main" val="20713956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668" y="202223"/>
            <a:ext cx="8229600" cy="1143000"/>
          </a:xfrm>
        </p:spPr>
        <p:txBody>
          <a:bodyPr>
            <a:normAutofit/>
          </a:bodyPr>
          <a:lstStyle/>
          <a:p>
            <a:pPr algn="l"/>
            <a:r>
              <a:rPr lang="zh-CN" altLang="en-US" sz="2000" b="1" dirty="0">
                <a:latin typeface="微软雅黑" pitchFamily="34" charset="-122"/>
                <a:ea typeface="微软雅黑" pitchFamily="34" charset="-122"/>
              </a:rPr>
              <a:t>关于“人工智能”的几点思考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关于创造性</a:t>
            </a:r>
          </a:p>
        </p:txBody>
      </p:sp>
      <p:sp>
        <p:nvSpPr>
          <p:cNvPr id="3" name="内容占位符 2"/>
          <p:cNvSpPr>
            <a:spLocks noGrp="1"/>
          </p:cNvSpPr>
          <p:nvPr>
            <p:ph idx="1"/>
          </p:nvPr>
        </p:nvSpPr>
        <p:spPr>
          <a:xfrm>
            <a:off x="717451" y="1259058"/>
            <a:ext cx="10951699" cy="5113607"/>
          </a:xfrm>
        </p:spPr>
        <p:txBody>
          <a:bodyPr>
            <a:noAutofit/>
          </a:bodyPr>
          <a:lstStyle/>
          <a:p>
            <a:pPr>
              <a:lnSpc>
                <a:spcPct val="100000"/>
              </a:lnSpc>
              <a:spcBef>
                <a:spcPts val="0"/>
              </a:spcBef>
              <a:buNone/>
            </a:pPr>
            <a:r>
              <a:rPr lang="en-US" altLang="zh-CN" sz="2000" dirty="0"/>
              <a:t>      《</a:t>
            </a:r>
            <a:r>
              <a:rPr lang="zh-CN" altLang="en-US" sz="2000" b="1" dirty="0" smtClean="0">
                <a:latin typeface="华文隶书" pitchFamily="2" charset="-122"/>
                <a:ea typeface="华文隶书" pitchFamily="2" charset="-122"/>
              </a:rPr>
              <a:t>面朝大海，春暖花开</a:t>
            </a:r>
            <a:r>
              <a:rPr lang="en-US" altLang="zh-CN" sz="2000" dirty="0"/>
              <a:t>》</a:t>
            </a:r>
          </a:p>
          <a:p>
            <a:pPr>
              <a:lnSpc>
                <a:spcPct val="100000"/>
              </a:lnSpc>
              <a:spcBef>
                <a:spcPts val="0"/>
              </a:spcBef>
              <a:buNone/>
            </a:pPr>
            <a:r>
              <a:rPr lang="zh-CN" altLang="en-US" sz="2000" dirty="0">
                <a:latin typeface="华文新魏" pitchFamily="2" charset="-122"/>
                <a:ea typeface="华文新魏" pitchFamily="2" charset="-122"/>
              </a:rPr>
              <a:t>　　                   海子</a:t>
            </a:r>
          </a:p>
          <a:p>
            <a:pPr>
              <a:lnSpc>
                <a:spcPct val="100000"/>
              </a:lnSpc>
              <a:spcBef>
                <a:spcPts val="0"/>
              </a:spcBef>
              <a:buNone/>
            </a:pPr>
            <a:r>
              <a:rPr lang="zh-CN" altLang="en-US" sz="2000" dirty="0">
                <a:latin typeface="华文新魏" pitchFamily="2" charset="-122"/>
                <a:ea typeface="华文新魏" pitchFamily="2" charset="-122"/>
              </a:rPr>
              <a:t>　　从明天起，做一个幸福的人</a:t>
            </a:r>
          </a:p>
          <a:p>
            <a:pPr>
              <a:lnSpc>
                <a:spcPct val="100000"/>
              </a:lnSpc>
              <a:spcBef>
                <a:spcPts val="0"/>
              </a:spcBef>
              <a:buNone/>
            </a:pPr>
            <a:r>
              <a:rPr lang="zh-CN" altLang="en-US" sz="2000" dirty="0">
                <a:latin typeface="华文新魏" pitchFamily="2" charset="-122"/>
                <a:ea typeface="华文新魏" pitchFamily="2" charset="-122"/>
              </a:rPr>
              <a:t>　　喂马、劈柴，周游世界</a:t>
            </a:r>
          </a:p>
          <a:p>
            <a:pPr>
              <a:lnSpc>
                <a:spcPct val="100000"/>
              </a:lnSpc>
              <a:spcBef>
                <a:spcPts val="0"/>
              </a:spcBef>
              <a:buNone/>
            </a:pPr>
            <a:r>
              <a:rPr lang="zh-CN" altLang="en-US" sz="2000" dirty="0">
                <a:latin typeface="华文新魏" pitchFamily="2" charset="-122"/>
                <a:ea typeface="华文新魏" pitchFamily="2" charset="-122"/>
              </a:rPr>
              <a:t>　　从明天起，关心粮食和蔬菜</a:t>
            </a:r>
          </a:p>
          <a:p>
            <a:pPr>
              <a:lnSpc>
                <a:spcPct val="100000"/>
              </a:lnSpc>
              <a:spcBef>
                <a:spcPts val="0"/>
              </a:spcBef>
              <a:buNone/>
            </a:pPr>
            <a:r>
              <a:rPr lang="zh-CN" altLang="en-US" sz="2000" dirty="0">
                <a:latin typeface="华文新魏" pitchFamily="2" charset="-122"/>
                <a:ea typeface="华文新魏" pitchFamily="2" charset="-122"/>
              </a:rPr>
              <a:t>　　我有一所房子，面朝大海，春暖花开</a:t>
            </a:r>
          </a:p>
          <a:p>
            <a:pPr>
              <a:lnSpc>
                <a:spcPct val="100000"/>
              </a:lnSpc>
              <a:spcBef>
                <a:spcPts val="0"/>
              </a:spcBef>
              <a:buNone/>
            </a:pPr>
            <a:r>
              <a:rPr lang="zh-CN" altLang="en-US" sz="2000" dirty="0">
                <a:latin typeface="华文新魏" pitchFamily="2" charset="-122"/>
                <a:ea typeface="华文新魏" pitchFamily="2" charset="-122"/>
              </a:rPr>
              <a:t>　　从明天起，和每一个亲人通信</a:t>
            </a:r>
          </a:p>
          <a:p>
            <a:pPr>
              <a:lnSpc>
                <a:spcPct val="100000"/>
              </a:lnSpc>
              <a:spcBef>
                <a:spcPts val="0"/>
              </a:spcBef>
              <a:buNone/>
            </a:pPr>
            <a:r>
              <a:rPr lang="zh-CN" altLang="en-US" sz="2000" dirty="0">
                <a:latin typeface="华文新魏" pitchFamily="2" charset="-122"/>
                <a:ea typeface="华文新魏" pitchFamily="2" charset="-122"/>
              </a:rPr>
              <a:t>　　告诉他们我的幸福</a:t>
            </a:r>
          </a:p>
          <a:p>
            <a:pPr>
              <a:lnSpc>
                <a:spcPct val="100000"/>
              </a:lnSpc>
              <a:spcBef>
                <a:spcPts val="0"/>
              </a:spcBef>
              <a:buNone/>
            </a:pPr>
            <a:r>
              <a:rPr lang="zh-CN" altLang="en-US" sz="2000" dirty="0">
                <a:latin typeface="华文新魏" pitchFamily="2" charset="-122"/>
                <a:ea typeface="华文新魏" pitchFamily="2" charset="-122"/>
              </a:rPr>
              <a:t>　　那幸福的闪电告诉我的</a:t>
            </a:r>
          </a:p>
          <a:p>
            <a:pPr>
              <a:lnSpc>
                <a:spcPct val="100000"/>
              </a:lnSpc>
              <a:spcBef>
                <a:spcPts val="0"/>
              </a:spcBef>
              <a:buNone/>
            </a:pPr>
            <a:r>
              <a:rPr lang="zh-CN" altLang="en-US" sz="2000" dirty="0">
                <a:latin typeface="华文新魏" pitchFamily="2" charset="-122"/>
                <a:ea typeface="华文新魏" pitchFamily="2" charset="-122"/>
              </a:rPr>
              <a:t>　　我将告诉每一个人</a:t>
            </a:r>
          </a:p>
          <a:p>
            <a:pPr>
              <a:lnSpc>
                <a:spcPct val="100000"/>
              </a:lnSpc>
              <a:spcBef>
                <a:spcPts val="0"/>
              </a:spcBef>
              <a:buNone/>
            </a:pPr>
            <a:r>
              <a:rPr lang="zh-CN" altLang="en-US" sz="2000" dirty="0">
                <a:latin typeface="华文新魏" pitchFamily="2" charset="-122"/>
                <a:ea typeface="华文新魏" pitchFamily="2" charset="-122"/>
              </a:rPr>
              <a:t>　　给每一条河每一座山取一个温暖的名字</a:t>
            </a:r>
          </a:p>
          <a:p>
            <a:pPr>
              <a:lnSpc>
                <a:spcPct val="100000"/>
              </a:lnSpc>
              <a:spcBef>
                <a:spcPts val="0"/>
              </a:spcBef>
              <a:buNone/>
            </a:pPr>
            <a:r>
              <a:rPr lang="zh-CN" altLang="en-US" sz="2000" dirty="0">
                <a:latin typeface="华文新魏" pitchFamily="2" charset="-122"/>
                <a:ea typeface="华文新魏" pitchFamily="2" charset="-122"/>
              </a:rPr>
              <a:t>　　陌生人，我也为你祝福</a:t>
            </a:r>
          </a:p>
          <a:p>
            <a:pPr>
              <a:lnSpc>
                <a:spcPct val="100000"/>
              </a:lnSpc>
              <a:spcBef>
                <a:spcPts val="0"/>
              </a:spcBef>
              <a:buNone/>
            </a:pPr>
            <a:r>
              <a:rPr lang="zh-CN" altLang="en-US" sz="2000" dirty="0">
                <a:latin typeface="华文新魏" pitchFamily="2" charset="-122"/>
                <a:ea typeface="华文新魏" pitchFamily="2" charset="-122"/>
              </a:rPr>
              <a:t>　　愿你有一个灿烂的前程</a:t>
            </a:r>
          </a:p>
          <a:p>
            <a:pPr>
              <a:lnSpc>
                <a:spcPct val="100000"/>
              </a:lnSpc>
              <a:spcBef>
                <a:spcPts val="0"/>
              </a:spcBef>
              <a:buNone/>
            </a:pPr>
            <a:r>
              <a:rPr lang="zh-CN" altLang="en-US" sz="2000" dirty="0">
                <a:latin typeface="华文新魏" pitchFamily="2" charset="-122"/>
                <a:ea typeface="华文新魏" pitchFamily="2" charset="-122"/>
              </a:rPr>
              <a:t>　　愿你有情人终成眷属</a:t>
            </a:r>
          </a:p>
          <a:p>
            <a:pPr>
              <a:lnSpc>
                <a:spcPct val="100000"/>
              </a:lnSpc>
              <a:spcBef>
                <a:spcPts val="0"/>
              </a:spcBef>
              <a:buNone/>
            </a:pPr>
            <a:r>
              <a:rPr lang="zh-CN" altLang="en-US" sz="2000" dirty="0">
                <a:latin typeface="华文新魏" pitchFamily="2" charset="-122"/>
                <a:ea typeface="华文新魏" pitchFamily="2" charset="-122"/>
              </a:rPr>
              <a:t>　　愿你在尘世获得幸福</a:t>
            </a:r>
          </a:p>
          <a:p>
            <a:pPr>
              <a:lnSpc>
                <a:spcPct val="100000"/>
              </a:lnSpc>
              <a:spcBef>
                <a:spcPts val="0"/>
              </a:spcBef>
              <a:buNone/>
            </a:pPr>
            <a:r>
              <a:rPr lang="zh-CN" altLang="en-US" sz="2000" dirty="0">
                <a:latin typeface="华文新魏" pitchFamily="2" charset="-122"/>
                <a:ea typeface="华文新魏" pitchFamily="2" charset="-122"/>
              </a:rPr>
              <a:t>　　我只愿面朝大海，春暖花开</a:t>
            </a:r>
            <a:r>
              <a:rPr lang="zh-CN" altLang="en-US" sz="2000" dirty="0"/>
              <a:t>。</a:t>
            </a:r>
          </a:p>
        </p:txBody>
      </p:sp>
      <p:pic>
        <p:nvPicPr>
          <p:cNvPr id="62466" name="Picture 2"/>
          <p:cNvPicPr>
            <a:picLocks noChangeAspect="1" noChangeArrowheads="1"/>
          </p:cNvPicPr>
          <p:nvPr/>
        </p:nvPicPr>
        <p:blipFill>
          <a:blip r:embed="rId2" cstate="print"/>
          <a:srcRect/>
          <a:stretch>
            <a:fillRect/>
          </a:stretch>
        </p:blipFill>
        <p:spPr bwMode="auto">
          <a:xfrm>
            <a:off x="7873699" y="3634744"/>
            <a:ext cx="2864640" cy="2857496"/>
          </a:xfrm>
          <a:prstGeom prst="rect">
            <a:avLst/>
          </a:prstGeom>
          <a:noFill/>
          <a:ln w="9525">
            <a:noFill/>
            <a:miter lim="800000"/>
            <a:headEnd/>
            <a:tailEnd/>
          </a:ln>
          <a:effectLst/>
        </p:spPr>
      </p:pic>
    </p:spTree>
    <p:extLst>
      <p:ext uri="{BB962C8B-B14F-4D97-AF65-F5344CB8AC3E}">
        <p14:creationId xmlns:p14="http://schemas.microsoft.com/office/powerpoint/2010/main" val="566153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b="1" dirty="0">
                <a:latin typeface="微软雅黑" pitchFamily="34" charset="-122"/>
                <a:ea typeface="微软雅黑" pitchFamily="34" charset="-122"/>
              </a:rPr>
              <a:t>关于“人工智能”的几点思考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关于创造性（人工智能也会出错）</a:t>
            </a:r>
            <a:endParaRPr lang="zh-CN" altLang="en-US" sz="1400" b="1" dirty="0">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cstate="print"/>
          <a:srcRect/>
          <a:stretch>
            <a:fillRect/>
          </a:stretch>
        </p:blipFill>
        <p:spPr bwMode="auto">
          <a:xfrm>
            <a:off x="2063552" y="1110564"/>
            <a:ext cx="8274748" cy="5747437"/>
          </a:xfrm>
          <a:prstGeom prst="rect">
            <a:avLst/>
          </a:prstGeom>
          <a:noFill/>
          <a:ln w="9525">
            <a:noFill/>
            <a:miter lim="800000"/>
            <a:headEnd/>
            <a:tailEnd/>
          </a:ln>
        </p:spPr>
      </p:pic>
    </p:spTree>
    <p:extLst>
      <p:ext uri="{BB962C8B-B14F-4D97-AF65-F5344CB8AC3E}">
        <p14:creationId xmlns:p14="http://schemas.microsoft.com/office/powerpoint/2010/main" val="39984437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just"/>
            <a:r>
              <a:rPr lang="zh-CN" altLang="en-US" sz="2000" b="1" dirty="0" smtClean="0">
                <a:latin typeface="微软雅黑" pitchFamily="34" charset="-122"/>
                <a:ea typeface="微软雅黑" pitchFamily="34" charset="-122"/>
              </a:rPr>
              <a:t>基于大数据和人工智能技术，我们更需要社会化的城市大脑</a:t>
            </a:r>
            <a:endParaRPr lang="zh-CN" altLang="en-US" sz="2000" b="1" dirty="0">
              <a:latin typeface="微软雅黑" pitchFamily="34" charset="-122"/>
              <a:ea typeface="微软雅黑" pitchFamily="34" charset="-122"/>
            </a:endParaRPr>
          </a:p>
        </p:txBody>
      </p:sp>
      <p:sp>
        <p:nvSpPr>
          <p:cNvPr id="5" name="内容占位符 2"/>
          <p:cNvSpPr>
            <a:spLocks noGrp="1"/>
          </p:cNvSpPr>
          <p:nvPr>
            <p:ph idx="1"/>
          </p:nvPr>
        </p:nvSpPr>
        <p:spPr>
          <a:xfrm>
            <a:off x="633046" y="1290279"/>
            <a:ext cx="9692026" cy="4885437"/>
          </a:xfrm>
        </p:spPr>
        <p:txBody>
          <a:bodyPr>
            <a:normAutofit/>
          </a:bodyPr>
          <a:lstStyle/>
          <a:p>
            <a:pPr>
              <a:spcBef>
                <a:spcPts val="1200"/>
              </a:spcBef>
            </a:pPr>
            <a:endParaRPr lang="en-US" altLang="zh-CN" sz="2600" b="1" dirty="0">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1482" y="1290281"/>
            <a:ext cx="12193481" cy="4335270"/>
          </a:xfrm>
          <a:prstGeom prst="rect">
            <a:avLst/>
          </a:prstGeom>
        </p:spPr>
      </p:pic>
    </p:spTree>
    <p:extLst>
      <p:ext uri="{BB962C8B-B14F-4D97-AF65-F5344CB8AC3E}">
        <p14:creationId xmlns:p14="http://schemas.microsoft.com/office/powerpoint/2010/main" val="28729466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just"/>
            <a:r>
              <a:rPr lang="zh-CN" altLang="en-US" sz="2000" b="1" dirty="0" smtClean="0">
                <a:latin typeface="微软雅黑" pitchFamily="34" charset="-122"/>
                <a:ea typeface="微软雅黑" pitchFamily="34" charset="-122"/>
              </a:rPr>
              <a:t>基于大数据和人工智能技术，我们更需要社会化的城市大脑</a:t>
            </a:r>
            <a:endParaRPr lang="zh-CN" altLang="en-US" sz="2000" b="1" dirty="0">
              <a:latin typeface="微软雅黑" pitchFamily="34" charset="-122"/>
              <a:ea typeface="微软雅黑" pitchFamily="34" charset="-122"/>
            </a:endParaRPr>
          </a:p>
        </p:txBody>
      </p:sp>
      <p:sp>
        <p:nvSpPr>
          <p:cNvPr id="5" name="内容占位符 2"/>
          <p:cNvSpPr>
            <a:spLocks noGrp="1"/>
          </p:cNvSpPr>
          <p:nvPr>
            <p:ph idx="1"/>
          </p:nvPr>
        </p:nvSpPr>
        <p:spPr>
          <a:xfrm>
            <a:off x="633046" y="1290279"/>
            <a:ext cx="9692026" cy="4885437"/>
          </a:xfrm>
        </p:spPr>
        <p:txBody>
          <a:bodyPr>
            <a:normAutofit/>
          </a:bodyPr>
          <a:lstStyle/>
          <a:p>
            <a:pPr>
              <a:spcBef>
                <a:spcPts val="1200"/>
              </a:spcBef>
            </a:pPr>
            <a:endParaRPr lang="en-US" altLang="zh-CN" sz="2600" b="1" dirty="0">
              <a:latin typeface="微软雅黑" pitchFamily="34" charset="-122"/>
              <a:ea typeface="微软雅黑" pitchFamily="34" charset="-122"/>
            </a:endParaRPr>
          </a:p>
        </p:txBody>
      </p:sp>
      <p:pic>
        <p:nvPicPr>
          <p:cNvPr id="3" name="图片 2"/>
          <p:cNvPicPr>
            <a:picLocks noChangeAspect="1"/>
          </p:cNvPicPr>
          <p:nvPr/>
        </p:nvPicPr>
        <p:blipFill>
          <a:blip r:embed="rId2"/>
          <a:stretch>
            <a:fillRect/>
          </a:stretch>
        </p:blipFill>
        <p:spPr>
          <a:xfrm>
            <a:off x="0" y="1290278"/>
            <a:ext cx="12192000" cy="4289314"/>
          </a:xfrm>
          <a:prstGeom prst="rect">
            <a:avLst/>
          </a:prstGeom>
        </p:spPr>
      </p:pic>
    </p:spTree>
    <p:extLst>
      <p:ext uri="{BB962C8B-B14F-4D97-AF65-F5344CB8AC3E}">
        <p14:creationId xmlns:p14="http://schemas.microsoft.com/office/powerpoint/2010/main" val="15987083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just"/>
            <a:r>
              <a:rPr lang="zh-CN" altLang="en-US" sz="2000" b="1" dirty="0" smtClean="0">
                <a:latin typeface="微软雅黑" pitchFamily="34" charset="-122"/>
                <a:ea typeface="微软雅黑" pitchFamily="34" charset="-122"/>
              </a:rPr>
              <a:t>基于大数据和人工智能技术，我们更需要社会化的城市大脑</a:t>
            </a:r>
            <a:endParaRPr lang="zh-CN" altLang="en-US" sz="2000" b="1" dirty="0">
              <a:latin typeface="微软雅黑" pitchFamily="34" charset="-122"/>
              <a:ea typeface="微软雅黑" pitchFamily="34" charset="-122"/>
            </a:endParaRPr>
          </a:p>
        </p:txBody>
      </p:sp>
      <p:sp>
        <p:nvSpPr>
          <p:cNvPr id="5" name="内容占位符 2"/>
          <p:cNvSpPr>
            <a:spLocks noGrp="1"/>
          </p:cNvSpPr>
          <p:nvPr>
            <p:ph idx="1"/>
          </p:nvPr>
        </p:nvSpPr>
        <p:spPr>
          <a:xfrm>
            <a:off x="633046" y="1290279"/>
            <a:ext cx="9692026" cy="4885437"/>
          </a:xfrm>
        </p:spPr>
        <p:txBody>
          <a:bodyPr>
            <a:normAutofit/>
          </a:bodyPr>
          <a:lstStyle/>
          <a:p>
            <a:pPr>
              <a:spcBef>
                <a:spcPts val="1200"/>
              </a:spcBef>
            </a:pPr>
            <a:endParaRPr lang="en-US" altLang="zh-CN" sz="2600" b="1" dirty="0">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0" y="1290278"/>
            <a:ext cx="12192000" cy="3892492"/>
          </a:xfrm>
          <a:prstGeom prst="rect">
            <a:avLst/>
          </a:prstGeom>
        </p:spPr>
      </p:pic>
    </p:spTree>
    <p:extLst>
      <p:ext uri="{BB962C8B-B14F-4D97-AF65-F5344CB8AC3E}">
        <p14:creationId xmlns:p14="http://schemas.microsoft.com/office/powerpoint/2010/main" val="8369957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just"/>
            <a:r>
              <a:rPr lang="zh-CN" altLang="en-US" sz="2000" b="1" dirty="0" smtClean="0">
                <a:latin typeface="微软雅黑" pitchFamily="34" charset="-122"/>
                <a:ea typeface="微软雅黑" pitchFamily="34" charset="-122"/>
              </a:rPr>
              <a:t>基于大数据和人工智能技术，我们更需要社会化的城市大脑</a:t>
            </a:r>
            <a:endParaRPr lang="zh-CN" altLang="en-US" sz="2000" b="1" dirty="0">
              <a:latin typeface="微软雅黑" pitchFamily="34" charset="-122"/>
              <a:ea typeface="微软雅黑" pitchFamily="34" charset="-122"/>
            </a:endParaRPr>
          </a:p>
        </p:txBody>
      </p:sp>
      <p:sp>
        <p:nvSpPr>
          <p:cNvPr id="5" name="内容占位符 2"/>
          <p:cNvSpPr>
            <a:spLocks noGrp="1"/>
          </p:cNvSpPr>
          <p:nvPr>
            <p:ph idx="1"/>
          </p:nvPr>
        </p:nvSpPr>
        <p:spPr>
          <a:xfrm>
            <a:off x="633046" y="1290279"/>
            <a:ext cx="9692026" cy="4885437"/>
          </a:xfrm>
        </p:spPr>
        <p:txBody>
          <a:bodyPr>
            <a:normAutofit/>
          </a:bodyPr>
          <a:lstStyle/>
          <a:p>
            <a:pPr>
              <a:spcBef>
                <a:spcPts val="1200"/>
              </a:spcBef>
            </a:pPr>
            <a:endParaRPr lang="en-US" altLang="zh-CN" sz="2600" b="1" dirty="0">
              <a:latin typeface="微软雅黑" pitchFamily="34" charset="-122"/>
              <a:ea typeface="微软雅黑" pitchFamily="34" charset="-122"/>
            </a:endParaRPr>
          </a:p>
        </p:txBody>
      </p:sp>
      <p:pic>
        <p:nvPicPr>
          <p:cNvPr id="6" name="图片 5"/>
          <p:cNvPicPr>
            <a:picLocks noChangeAspect="1"/>
          </p:cNvPicPr>
          <p:nvPr/>
        </p:nvPicPr>
        <p:blipFill>
          <a:blip r:embed="rId2"/>
          <a:stretch>
            <a:fillRect/>
          </a:stretch>
        </p:blipFill>
        <p:spPr>
          <a:xfrm>
            <a:off x="0" y="1253993"/>
            <a:ext cx="12192000" cy="4969397"/>
          </a:xfrm>
          <a:prstGeom prst="rect">
            <a:avLst/>
          </a:prstGeom>
        </p:spPr>
      </p:pic>
    </p:spTree>
    <p:extLst>
      <p:ext uri="{BB962C8B-B14F-4D97-AF65-F5344CB8AC3E}">
        <p14:creationId xmlns:p14="http://schemas.microsoft.com/office/powerpoint/2010/main" val="23789885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just"/>
            <a:r>
              <a:rPr lang="zh-CN" altLang="en-US" sz="2000" b="1" dirty="0" smtClean="0">
                <a:latin typeface="微软雅黑" pitchFamily="34" charset="-122"/>
                <a:ea typeface="微软雅黑" pitchFamily="34" charset="-122"/>
              </a:rPr>
              <a:t>基于大数据和人工智能技术，我们更需要社会化的城市大脑</a:t>
            </a:r>
            <a:endParaRPr lang="zh-CN" altLang="en-US" sz="2000" b="1" dirty="0">
              <a:latin typeface="微软雅黑" pitchFamily="34" charset="-122"/>
              <a:ea typeface="微软雅黑" pitchFamily="34" charset="-122"/>
            </a:endParaRPr>
          </a:p>
        </p:txBody>
      </p:sp>
      <p:sp>
        <p:nvSpPr>
          <p:cNvPr id="5" name="内容占位符 2"/>
          <p:cNvSpPr>
            <a:spLocks noGrp="1"/>
          </p:cNvSpPr>
          <p:nvPr>
            <p:ph idx="1"/>
          </p:nvPr>
        </p:nvSpPr>
        <p:spPr>
          <a:xfrm>
            <a:off x="633046" y="1290279"/>
            <a:ext cx="9692026" cy="4885437"/>
          </a:xfrm>
        </p:spPr>
        <p:txBody>
          <a:bodyPr>
            <a:normAutofit/>
          </a:bodyPr>
          <a:lstStyle/>
          <a:p>
            <a:pPr>
              <a:spcBef>
                <a:spcPts val="1200"/>
              </a:spcBef>
            </a:pPr>
            <a:endParaRPr lang="en-US" altLang="zh-CN" sz="2600" b="1" dirty="0">
              <a:latin typeface="微软雅黑" pitchFamily="34" charset="-122"/>
              <a:ea typeface="微软雅黑" pitchFamily="34" charset="-122"/>
            </a:endParaRPr>
          </a:p>
        </p:txBody>
      </p:sp>
      <p:pic>
        <p:nvPicPr>
          <p:cNvPr id="3" name="图片 2"/>
          <p:cNvPicPr>
            <a:picLocks noChangeAspect="1"/>
          </p:cNvPicPr>
          <p:nvPr/>
        </p:nvPicPr>
        <p:blipFill>
          <a:blip r:embed="rId2"/>
          <a:stretch>
            <a:fillRect/>
          </a:stretch>
        </p:blipFill>
        <p:spPr>
          <a:xfrm>
            <a:off x="-12232" y="1261259"/>
            <a:ext cx="12204232" cy="3449889"/>
          </a:xfrm>
          <a:prstGeom prst="rect">
            <a:avLst/>
          </a:prstGeom>
        </p:spPr>
      </p:pic>
    </p:spTree>
    <p:extLst>
      <p:ext uri="{BB962C8B-B14F-4D97-AF65-F5344CB8AC3E}">
        <p14:creationId xmlns:p14="http://schemas.microsoft.com/office/powerpoint/2010/main" val="7045194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7237" y="364343"/>
            <a:ext cx="3522652" cy="3522652"/>
            <a:chOff x="2805109" y="1930399"/>
            <a:chExt cx="3522652" cy="3522652"/>
          </a:xfrm>
        </p:grpSpPr>
        <p:sp>
          <p:nvSpPr>
            <p:cNvPr id="4" name="饼形 3"/>
            <p:cNvSpPr/>
            <p:nvPr/>
          </p:nvSpPr>
          <p:spPr>
            <a:xfrm rot="10800000">
              <a:off x="2805109" y="1930399"/>
              <a:ext cx="3522652" cy="3522652"/>
            </a:xfrm>
            <a:prstGeom prst="pie">
              <a:avLst>
                <a:gd name="adj1" fmla="val 2685580"/>
                <a:gd name="adj2" fmla="val 5412860"/>
              </a:avLst>
            </a:prstGeom>
            <a:solidFill>
              <a:srgbClr val="FF82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 name="饼形 4"/>
            <p:cNvSpPr/>
            <p:nvPr/>
          </p:nvSpPr>
          <p:spPr>
            <a:xfrm rot="10800000">
              <a:off x="3181339" y="2298700"/>
              <a:ext cx="2770185" cy="2770185"/>
            </a:xfrm>
            <a:prstGeom prst="pie">
              <a:avLst>
                <a:gd name="adj1" fmla="val 2668053"/>
                <a:gd name="adj2" fmla="val 5410622"/>
              </a:avLst>
            </a:prstGeom>
            <a:solidFill>
              <a:srgbClr val="FF9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6" name="饼形 5"/>
            <p:cNvSpPr/>
            <p:nvPr/>
          </p:nvSpPr>
          <p:spPr>
            <a:xfrm rot="10800000">
              <a:off x="3432168" y="2549526"/>
              <a:ext cx="2259012" cy="2259012"/>
            </a:xfrm>
            <a:prstGeom prst="pie">
              <a:avLst>
                <a:gd name="adj1" fmla="val 2668053"/>
                <a:gd name="adj2" fmla="val 5428353"/>
              </a:avLst>
            </a:prstGeom>
            <a:solidFill>
              <a:srgbClr val="FFA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7" name="饼形 6"/>
            <p:cNvSpPr/>
            <p:nvPr/>
          </p:nvSpPr>
          <p:spPr>
            <a:xfrm rot="10800000">
              <a:off x="3675058" y="2786058"/>
              <a:ext cx="1770063" cy="1770063"/>
            </a:xfrm>
            <a:prstGeom prst="pie">
              <a:avLst>
                <a:gd name="adj1" fmla="val 2668053"/>
                <a:gd name="adj2" fmla="val 5446848"/>
              </a:avLst>
            </a:prstGeom>
            <a:solidFill>
              <a:srgbClr val="F6B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8" name="饼形 7"/>
            <p:cNvSpPr/>
            <p:nvPr/>
          </p:nvSpPr>
          <p:spPr>
            <a:xfrm rot="10800000">
              <a:off x="3832228" y="2952747"/>
              <a:ext cx="1458916" cy="1458916"/>
            </a:xfrm>
            <a:prstGeom prst="pie">
              <a:avLst>
                <a:gd name="adj1" fmla="val 2694295"/>
                <a:gd name="adj2" fmla="val 5447314"/>
              </a:avLst>
            </a:prstGeom>
            <a:solidFill>
              <a:srgbClr val="FFC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9" name="组合 8"/>
          <p:cNvGrpSpPr/>
          <p:nvPr/>
        </p:nvGrpSpPr>
        <p:grpSpPr>
          <a:xfrm>
            <a:off x="310601" y="935847"/>
            <a:ext cx="3522652" cy="3522652"/>
            <a:chOff x="4786314" y="1928802"/>
            <a:chExt cx="3522652" cy="3522652"/>
          </a:xfrm>
        </p:grpSpPr>
        <p:sp>
          <p:nvSpPr>
            <p:cNvPr id="10" name="饼形 9"/>
            <p:cNvSpPr/>
            <p:nvPr/>
          </p:nvSpPr>
          <p:spPr>
            <a:xfrm rot="10800000" flipH="1">
              <a:off x="4786314"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 name="饼形 11"/>
            <p:cNvSpPr/>
            <p:nvPr/>
          </p:nvSpPr>
          <p:spPr>
            <a:xfrm rot="10800000" flipH="1">
              <a:off x="5162551" y="2297103"/>
              <a:ext cx="2770185" cy="2770185"/>
            </a:xfrm>
            <a:prstGeom prst="pie">
              <a:avLst>
                <a:gd name="adj1" fmla="val 2668053"/>
                <a:gd name="adj2" fmla="val 5410622"/>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饼形 12"/>
            <p:cNvSpPr/>
            <p:nvPr/>
          </p:nvSpPr>
          <p:spPr>
            <a:xfrm rot="10800000" flipH="1">
              <a:off x="5422895" y="2547929"/>
              <a:ext cx="2259012" cy="2259012"/>
            </a:xfrm>
            <a:prstGeom prst="pie">
              <a:avLst>
                <a:gd name="adj1" fmla="val 2668053"/>
                <a:gd name="adj2" fmla="val 5428353"/>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饼形 13"/>
            <p:cNvSpPr/>
            <p:nvPr/>
          </p:nvSpPr>
          <p:spPr>
            <a:xfrm rot="10800000" flipH="1">
              <a:off x="5668954" y="2784461"/>
              <a:ext cx="1770063" cy="1770063"/>
            </a:xfrm>
            <a:prstGeom prst="pie">
              <a:avLst>
                <a:gd name="adj1" fmla="val 2668053"/>
                <a:gd name="adj2" fmla="val 5446848"/>
              </a:avLst>
            </a:prstGeom>
            <a:solidFill>
              <a:srgbClr val="F63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5" name="饼形 14"/>
            <p:cNvSpPr/>
            <p:nvPr/>
          </p:nvSpPr>
          <p:spPr>
            <a:xfrm rot="10800000" flipH="1">
              <a:off x="5822931" y="2951150"/>
              <a:ext cx="1458916" cy="1458916"/>
            </a:xfrm>
            <a:prstGeom prst="pie">
              <a:avLst>
                <a:gd name="adj1" fmla="val 2694295"/>
                <a:gd name="adj2" fmla="val 5447314"/>
              </a:avLst>
            </a:prstGeom>
            <a:solidFill>
              <a:srgbClr val="FE6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16" name="组合 15"/>
          <p:cNvGrpSpPr/>
          <p:nvPr/>
        </p:nvGrpSpPr>
        <p:grpSpPr>
          <a:xfrm>
            <a:off x="148675" y="1293037"/>
            <a:ext cx="3522652" cy="3522652"/>
            <a:chOff x="1549414" y="1928802"/>
            <a:chExt cx="3522652" cy="3522652"/>
          </a:xfrm>
        </p:grpSpPr>
        <p:sp>
          <p:nvSpPr>
            <p:cNvPr id="17" name="饼形 16"/>
            <p:cNvSpPr/>
            <p:nvPr/>
          </p:nvSpPr>
          <p:spPr>
            <a:xfrm rot="10800000" flipV="1">
              <a:off x="1549414" y="1928802"/>
              <a:ext cx="3522652" cy="3522652"/>
            </a:xfrm>
            <a:prstGeom prst="pie">
              <a:avLst>
                <a:gd name="adj1" fmla="val 2685580"/>
                <a:gd name="adj2" fmla="val 5412860"/>
              </a:avLst>
            </a:prstGeom>
            <a:solidFill>
              <a:srgbClr val="017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8" name="饼形 17"/>
            <p:cNvSpPr/>
            <p:nvPr/>
          </p:nvSpPr>
          <p:spPr>
            <a:xfrm rot="10800000" flipV="1">
              <a:off x="1925644" y="2312968"/>
              <a:ext cx="2770185" cy="2770185"/>
            </a:xfrm>
            <a:prstGeom prst="pie">
              <a:avLst>
                <a:gd name="adj1" fmla="val 2668053"/>
                <a:gd name="adj2" fmla="val 5410622"/>
              </a:avLst>
            </a:prstGeom>
            <a:solidFill>
              <a:srgbClr val="00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饼形 18"/>
            <p:cNvSpPr/>
            <p:nvPr/>
          </p:nvSpPr>
          <p:spPr>
            <a:xfrm rot="10800000" flipV="1">
              <a:off x="2176473" y="2573315"/>
              <a:ext cx="2259012" cy="2259012"/>
            </a:xfrm>
            <a:prstGeom prst="pie">
              <a:avLst>
                <a:gd name="adj1" fmla="val 2668053"/>
                <a:gd name="adj2" fmla="val 5428353"/>
              </a:avLst>
            </a:prstGeom>
            <a:solidFill>
              <a:srgbClr val="0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0" name="饼形 19"/>
            <p:cNvSpPr/>
            <p:nvPr/>
          </p:nvSpPr>
          <p:spPr>
            <a:xfrm rot="10800000" flipV="1">
              <a:off x="2419363" y="2825732"/>
              <a:ext cx="1770063" cy="1770063"/>
            </a:xfrm>
            <a:prstGeom prst="pie">
              <a:avLst>
                <a:gd name="adj1" fmla="val 2668053"/>
                <a:gd name="adj2" fmla="val 5446848"/>
              </a:avLst>
            </a:prstGeom>
            <a:solidFill>
              <a:srgbClr val="71F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1" name="饼形 20"/>
            <p:cNvSpPr/>
            <p:nvPr/>
          </p:nvSpPr>
          <p:spPr>
            <a:xfrm rot="10800000" flipV="1">
              <a:off x="2576533" y="2970190"/>
              <a:ext cx="1458916" cy="1458916"/>
            </a:xfrm>
            <a:prstGeom prst="pie">
              <a:avLst>
                <a:gd name="adj1" fmla="val 2694295"/>
                <a:gd name="adj2" fmla="val 5447314"/>
              </a:avLst>
            </a:prstGeom>
            <a:solidFill>
              <a:srgbClr val="A7F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22" name="组合 21"/>
          <p:cNvGrpSpPr/>
          <p:nvPr/>
        </p:nvGrpSpPr>
        <p:grpSpPr>
          <a:xfrm>
            <a:off x="305839" y="935847"/>
            <a:ext cx="3522652" cy="3522652"/>
            <a:chOff x="4643438" y="1928802"/>
            <a:chExt cx="3522652" cy="3522652"/>
          </a:xfrm>
        </p:grpSpPr>
        <p:sp>
          <p:nvSpPr>
            <p:cNvPr id="23" name="饼形 22"/>
            <p:cNvSpPr/>
            <p:nvPr/>
          </p:nvSpPr>
          <p:spPr>
            <a:xfrm rot="10800000" flipH="1" flipV="1">
              <a:off x="4643438"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4" name="饼形 23"/>
            <p:cNvSpPr/>
            <p:nvPr/>
          </p:nvSpPr>
          <p:spPr>
            <a:xfrm rot="10800000" flipH="1" flipV="1">
              <a:off x="5019675" y="2312968"/>
              <a:ext cx="2770185" cy="2770185"/>
            </a:xfrm>
            <a:prstGeom prst="pie">
              <a:avLst>
                <a:gd name="adj1" fmla="val 2668053"/>
                <a:gd name="adj2" fmla="val 541060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5" name="饼形 24"/>
            <p:cNvSpPr/>
            <p:nvPr/>
          </p:nvSpPr>
          <p:spPr>
            <a:xfrm rot="10800000" flipH="1" flipV="1">
              <a:off x="5280019" y="2573315"/>
              <a:ext cx="2259012" cy="2259012"/>
            </a:xfrm>
            <a:prstGeom prst="pie">
              <a:avLst>
                <a:gd name="adj1" fmla="val 2668053"/>
                <a:gd name="adj2" fmla="val 5428353"/>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6" name="饼形 25"/>
            <p:cNvSpPr/>
            <p:nvPr/>
          </p:nvSpPr>
          <p:spPr>
            <a:xfrm rot="10800000" flipH="1" flipV="1">
              <a:off x="5526078" y="2825732"/>
              <a:ext cx="1770063" cy="1770063"/>
            </a:xfrm>
            <a:prstGeom prst="pie">
              <a:avLst>
                <a:gd name="adj1" fmla="val 2668053"/>
                <a:gd name="adj2" fmla="val 5446848"/>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7" name="饼形 26"/>
            <p:cNvSpPr/>
            <p:nvPr/>
          </p:nvSpPr>
          <p:spPr>
            <a:xfrm rot="10800000" flipH="1" flipV="1">
              <a:off x="5680055" y="2970190"/>
              <a:ext cx="1458916" cy="1458916"/>
            </a:xfrm>
            <a:prstGeom prst="pie">
              <a:avLst>
                <a:gd name="adj1" fmla="val 2694295"/>
                <a:gd name="adj2" fmla="val 5447314"/>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28" name="组合 27"/>
          <p:cNvGrpSpPr/>
          <p:nvPr/>
        </p:nvGrpSpPr>
        <p:grpSpPr>
          <a:xfrm rot="16200000">
            <a:off x="301923" y="936694"/>
            <a:ext cx="3522652" cy="3522652"/>
            <a:chOff x="4643438" y="1928802"/>
            <a:chExt cx="3522652" cy="3522652"/>
          </a:xfrm>
        </p:grpSpPr>
        <p:sp>
          <p:nvSpPr>
            <p:cNvPr id="29" name="饼形 28"/>
            <p:cNvSpPr/>
            <p:nvPr/>
          </p:nvSpPr>
          <p:spPr>
            <a:xfrm rot="10800000" flipH="1" flipV="1">
              <a:off x="4643438"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0" name="饼形 29"/>
            <p:cNvSpPr/>
            <p:nvPr/>
          </p:nvSpPr>
          <p:spPr>
            <a:xfrm rot="10800000" flipH="1" flipV="1">
              <a:off x="5019675" y="2312968"/>
              <a:ext cx="2770185" cy="2770185"/>
            </a:xfrm>
            <a:prstGeom prst="pie">
              <a:avLst>
                <a:gd name="adj1" fmla="val 2668053"/>
                <a:gd name="adj2" fmla="val 541060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1" name="饼形 30"/>
            <p:cNvSpPr/>
            <p:nvPr/>
          </p:nvSpPr>
          <p:spPr>
            <a:xfrm rot="10800000" flipH="1" flipV="1">
              <a:off x="5280019" y="2573315"/>
              <a:ext cx="2259012" cy="2259012"/>
            </a:xfrm>
            <a:prstGeom prst="pie">
              <a:avLst>
                <a:gd name="adj1" fmla="val 2668053"/>
                <a:gd name="adj2" fmla="val 5428353"/>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2" name="饼形 31"/>
            <p:cNvSpPr/>
            <p:nvPr/>
          </p:nvSpPr>
          <p:spPr>
            <a:xfrm rot="10800000" flipH="1" flipV="1">
              <a:off x="5526078" y="2825732"/>
              <a:ext cx="1770063" cy="1770063"/>
            </a:xfrm>
            <a:prstGeom prst="pie">
              <a:avLst>
                <a:gd name="adj1" fmla="val 2668053"/>
                <a:gd name="adj2" fmla="val 5446848"/>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3" name="饼形 32"/>
            <p:cNvSpPr/>
            <p:nvPr/>
          </p:nvSpPr>
          <p:spPr>
            <a:xfrm rot="10800000" flipH="1" flipV="1">
              <a:off x="5680055" y="2970190"/>
              <a:ext cx="1458916" cy="1458916"/>
            </a:xfrm>
            <a:prstGeom prst="pie">
              <a:avLst>
                <a:gd name="adj1" fmla="val 2694295"/>
                <a:gd name="adj2" fmla="val 5447314"/>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34" name="组合 33"/>
          <p:cNvGrpSpPr/>
          <p:nvPr/>
        </p:nvGrpSpPr>
        <p:grpSpPr>
          <a:xfrm>
            <a:off x="307426" y="935847"/>
            <a:ext cx="3522652" cy="3522652"/>
            <a:chOff x="1714480" y="1928802"/>
            <a:chExt cx="3522652" cy="3522652"/>
          </a:xfrm>
        </p:grpSpPr>
        <p:sp>
          <p:nvSpPr>
            <p:cNvPr id="35" name="饼形 34"/>
            <p:cNvSpPr/>
            <p:nvPr/>
          </p:nvSpPr>
          <p:spPr>
            <a:xfrm rot="5400000">
              <a:off x="1714480"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6" name="饼形 35"/>
            <p:cNvSpPr/>
            <p:nvPr/>
          </p:nvSpPr>
          <p:spPr>
            <a:xfrm rot="5400000">
              <a:off x="2082781" y="2305039"/>
              <a:ext cx="2770185" cy="2770185"/>
            </a:xfrm>
            <a:prstGeom prst="pie">
              <a:avLst>
                <a:gd name="adj1" fmla="val 2668053"/>
                <a:gd name="adj2" fmla="val 541060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7" name="饼形 36"/>
            <p:cNvSpPr/>
            <p:nvPr/>
          </p:nvSpPr>
          <p:spPr>
            <a:xfrm rot="5400000">
              <a:off x="2333607" y="2565383"/>
              <a:ext cx="2259012" cy="2259012"/>
            </a:xfrm>
            <a:prstGeom prst="pie">
              <a:avLst>
                <a:gd name="adj1" fmla="val 2668053"/>
                <a:gd name="adj2" fmla="val 5428353"/>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8" name="饼形 37"/>
            <p:cNvSpPr/>
            <p:nvPr/>
          </p:nvSpPr>
          <p:spPr>
            <a:xfrm rot="5400000">
              <a:off x="2570139" y="2811442"/>
              <a:ext cx="1770063" cy="1770063"/>
            </a:xfrm>
            <a:prstGeom prst="pie">
              <a:avLst>
                <a:gd name="adj1" fmla="val 2668053"/>
                <a:gd name="adj2" fmla="val 5446848"/>
              </a:avLst>
            </a:prstGeom>
            <a:solidFill>
              <a:srgbClr val="D00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9" name="饼形 38"/>
            <p:cNvSpPr/>
            <p:nvPr/>
          </p:nvSpPr>
          <p:spPr>
            <a:xfrm rot="5400000">
              <a:off x="2736828" y="2965419"/>
              <a:ext cx="1458916" cy="1458916"/>
            </a:xfrm>
            <a:prstGeom prst="pie">
              <a:avLst>
                <a:gd name="adj1" fmla="val 2694295"/>
                <a:gd name="adj2" fmla="val 5447314"/>
              </a:avLst>
            </a:prstGeom>
            <a:solidFill>
              <a:srgbClr val="FF5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40" name="组合 39"/>
          <p:cNvGrpSpPr/>
          <p:nvPr/>
        </p:nvGrpSpPr>
        <p:grpSpPr>
          <a:xfrm>
            <a:off x="648741" y="1078723"/>
            <a:ext cx="3522652" cy="3522652"/>
            <a:chOff x="2798748" y="1928802"/>
            <a:chExt cx="3522652" cy="3522652"/>
          </a:xfrm>
        </p:grpSpPr>
        <p:sp>
          <p:nvSpPr>
            <p:cNvPr id="41" name="饼形 40"/>
            <p:cNvSpPr/>
            <p:nvPr/>
          </p:nvSpPr>
          <p:spPr>
            <a:xfrm rot="16200000" flipH="1">
              <a:off x="2798748" y="1928802"/>
              <a:ext cx="3522652" cy="3522652"/>
            </a:xfrm>
            <a:prstGeom prst="pie">
              <a:avLst>
                <a:gd name="adj1" fmla="val 2685580"/>
                <a:gd name="adj2" fmla="val 54128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饼形 41"/>
            <p:cNvSpPr/>
            <p:nvPr/>
          </p:nvSpPr>
          <p:spPr>
            <a:xfrm rot="16200000" flipH="1">
              <a:off x="3182914" y="2305039"/>
              <a:ext cx="2770185" cy="2770185"/>
            </a:xfrm>
            <a:prstGeom prst="pie">
              <a:avLst>
                <a:gd name="adj1" fmla="val 2668053"/>
                <a:gd name="adj2" fmla="val 541060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3" name="饼形 42"/>
            <p:cNvSpPr/>
            <p:nvPr/>
          </p:nvSpPr>
          <p:spPr>
            <a:xfrm rot="16200000" flipH="1">
              <a:off x="3443261" y="2565383"/>
              <a:ext cx="2259012" cy="2259012"/>
            </a:xfrm>
            <a:prstGeom prst="pie">
              <a:avLst>
                <a:gd name="adj1" fmla="val 2668053"/>
                <a:gd name="adj2" fmla="val 5428353"/>
              </a:avLst>
            </a:prstGeom>
            <a:solidFill>
              <a:srgbClr val="F4E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饼形 43"/>
            <p:cNvSpPr/>
            <p:nvPr/>
          </p:nvSpPr>
          <p:spPr>
            <a:xfrm rot="16200000" flipH="1">
              <a:off x="3695678" y="2811442"/>
              <a:ext cx="1770063" cy="1770063"/>
            </a:xfrm>
            <a:prstGeom prst="pie">
              <a:avLst>
                <a:gd name="adj1" fmla="val 2668053"/>
                <a:gd name="adj2" fmla="val 5446848"/>
              </a:avLst>
            </a:prstGeom>
            <a:solidFill>
              <a:srgbClr val="BCF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5" name="饼形 44"/>
            <p:cNvSpPr/>
            <p:nvPr/>
          </p:nvSpPr>
          <p:spPr>
            <a:xfrm rot="16200000" flipH="1">
              <a:off x="3840136" y="2965419"/>
              <a:ext cx="1458916" cy="1458916"/>
            </a:xfrm>
            <a:prstGeom prst="pie">
              <a:avLst>
                <a:gd name="adj1" fmla="val 2666872"/>
                <a:gd name="adj2" fmla="val 5447314"/>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46" name="组合 45"/>
          <p:cNvGrpSpPr/>
          <p:nvPr/>
        </p:nvGrpSpPr>
        <p:grpSpPr>
          <a:xfrm>
            <a:off x="305839" y="927945"/>
            <a:ext cx="3522652" cy="3522652"/>
            <a:chOff x="1357290" y="1285860"/>
            <a:chExt cx="3522652" cy="3522652"/>
          </a:xfrm>
        </p:grpSpPr>
        <p:sp>
          <p:nvSpPr>
            <p:cNvPr id="47" name="饼形 46"/>
            <p:cNvSpPr/>
            <p:nvPr/>
          </p:nvSpPr>
          <p:spPr>
            <a:xfrm rot="16200000" flipV="1">
              <a:off x="1357290" y="1285860"/>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饼形 47"/>
            <p:cNvSpPr/>
            <p:nvPr/>
          </p:nvSpPr>
          <p:spPr>
            <a:xfrm rot="16200000" flipV="1">
              <a:off x="1725591" y="1662090"/>
              <a:ext cx="2770185" cy="2770185"/>
            </a:xfrm>
            <a:prstGeom prst="pie">
              <a:avLst>
                <a:gd name="adj1" fmla="val 2668053"/>
                <a:gd name="adj2" fmla="val 5410607"/>
              </a:avLst>
            </a:prstGeom>
            <a:solidFill>
              <a:srgbClr val="8FC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9" name="饼形 48"/>
            <p:cNvSpPr/>
            <p:nvPr/>
          </p:nvSpPr>
          <p:spPr>
            <a:xfrm rot="16200000" flipV="1">
              <a:off x="1976417" y="1912919"/>
              <a:ext cx="2259012" cy="2259012"/>
            </a:xfrm>
            <a:prstGeom prst="pie">
              <a:avLst>
                <a:gd name="adj1" fmla="val 2668053"/>
                <a:gd name="adj2" fmla="val 5428353"/>
              </a:avLst>
            </a:prstGeom>
            <a:solidFill>
              <a:srgbClr val="BCF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0" name="饼形 49"/>
            <p:cNvSpPr/>
            <p:nvPr/>
          </p:nvSpPr>
          <p:spPr>
            <a:xfrm rot="16200000" flipV="1">
              <a:off x="2212949" y="2155809"/>
              <a:ext cx="1770063" cy="1770063"/>
            </a:xfrm>
            <a:prstGeom prst="pie">
              <a:avLst>
                <a:gd name="adj1" fmla="val 2668053"/>
                <a:gd name="adj2" fmla="val 5446848"/>
              </a:avLst>
            </a:prstGeom>
            <a:solidFill>
              <a:srgbClr val="E1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1" name="饼形 50"/>
            <p:cNvSpPr/>
            <p:nvPr/>
          </p:nvSpPr>
          <p:spPr>
            <a:xfrm rot="16200000" flipV="1">
              <a:off x="2379638" y="2312979"/>
              <a:ext cx="1458916" cy="1458916"/>
            </a:xfrm>
            <a:prstGeom prst="pie">
              <a:avLst>
                <a:gd name="adj1" fmla="val 2694295"/>
                <a:gd name="adj2" fmla="val 5447314"/>
              </a:avLst>
            </a:prstGeom>
            <a:solidFill>
              <a:srgbClr val="ECF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52" name="TextBox 50"/>
          <p:cNvSpPr txBox="1"/>
          <p:nvPr/>
        </p:nvSpPr>
        <p:spPr>
          <a:xfrm>
            <a:off x="4855783" y="3369775"/>
            <a:ext cx="5032148"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5400" b="1" dirty="0" smtClean="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Microsoft YaHei" charset="-122"/>
              </a:rPr>
              <a:t>课程</a:t>
            </a:r>
            <a:r>
              <a:rPr kumimoji="1" lang="zh-CN" altLang="en-US" sz="5400" b="1" dirty="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Microsoft YaHei" charset="-122"/>
              </a:rPr>
              <a:t>导引</a:t>
            </a:r>
            <a:r>
              <a:rPr kumimoji="1" lang="zh-CN" altLang="en-US" sz="5400" b="1" dirty="0" smtClean="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Microsoft YaHei" charset="-122"/>
              </a:rPr>
              <a:t>结束</a:t>
            </a:r>
            <a:r>
              <a:rPr kumimoji="1" lang="zh-TW" altLang="en-US" sz="5400" b="1" dirty="0" smtClean="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Microsoft YaHei" charset="-122"/>
              </a:rPr>
              <a:t>！</a:t>
            </a:r>
            <a:endParaRPr kumimoji="1" lang="zh-TW" altLang="en-US" sz="5400" b="1" dirty="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Microsoft YaHei" charset="-122"/>
            </a:endParaRPr>
          </a:p>
        </p:txBody>
      </p:sp>
    </p:spTree>
    <p:extLst>
      <p:ext uri="{BB962C8B-B14F-4D97-AF65-F5344CB8AC3E}">
        <p14:creationId xmlns:p14="http://schemas.microsoft.com/office/powerpoint/2010/main" val="1738366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p>
        </p:txBody>
      </p:sp>
      <p:pic>
        <p:nvPicPr>
          <p:cNvPr id="5" name="图片 4"/>
          <p:cNvPicPr>
            <a:picLocks noChangeAspect="1"/>
          </p:cNvPicPr>
          <p:nvPr/>
        </p:nvPicPr>
        <p:blipFill>
          <a:blip r:embed="rId2"/>
          <a:stretch>
            <a:fillRect/>
          </a:stretch>
        </p:blipFill>
        <p:spPr>
          <a:xfrm>
            <a:off x="3383045" y="1320749"/>
            <a:ext cx="5425910" cy="5297883"/>
          </a:xfrm>
          <a:prstGeom prst="rect">
            <a:avLst/>
          </a:prstGeom>
        </p:spPr>
      </p:pic>
    </p:spTree>
    <p:extLst>
      <p:ext uri="{BB962C8B-B14F-4D97-AF65-F5344CB8AC3E}">
        <p14:creationId xmlns:p14="http://schemas.microsoft.com/office/powerpoint/2010/main" val="2438504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p>
        </p:txBody>
      </p:sp>
      <p:sp>
        <p:nvSpPr>
          <p:cNvPr id="4" name="内容占位符 2"/>
          <p:cNvSpPr>
            <a:spLocks noGrp="1"/>
          </p:cNvSpPr>
          <p:nvPr>
            <p:ph idx="1"/>
          </p:nvPr>
        </p:nvSpPr>
        <p:spPr>
          <a:xfrm>
            <a:off x="563961" y="1404813"/>
            <a:ext cx="10369183" cy="4525963"/>
          </a:xfrm>
        </p:spPr>
        <p:txBody>
          <a:bodyPr/>
          <a:lstStyle/>
          <a:p>
            <a:pPr>
              <a:buNone/>
            </a:pPr>
            <a:endParaRPr lang="en-US" altLang="zh-CN" dirty="0" smtClean="0"/>
          </a:p>
          <a:p>
            <a:pPr algn="ctr">
              <a:buNone/>
            </a:pPr>
            <a:r>
              <a:rPr lang="en-US" altLang="zh-CN" sz="4800" b="1" dirty="0">
                <a:latin typeface="微软雅黑" panose="020B0503020204020204" pitchFamily="34" charset="-122"/>
                <a:ea typeface="微软雅黑" panose="020B0503020204020204" pitchFamily="34" charset="-122"/>
              </a:rPr>
              <a:t>6G</a:t>
            </a:r>
            <a:r>
              <a:rPr lang="zh-CN" altLang="en-US" sz="4800" b="1" dirty="0">
                <a:latin typeface="微软雅黑" panose="020B0503020204020204" pitchFamily="34" charset="-122"/>
                <a:ea typeface="微软雅黑" panose="020B0503020204020204" pitchFamily="34" charset="-122"/>
              </a:rPr>
              <a:t>：全域覆盖，场景智联</a:t>
            </a:r>
            <a:endParaRPr lang="zh-CN" altLang="en-US" sz="4800" dirty="0">
              <a:latin typeface="华文琥珀" pitchFamily="2" charset="-122"/>
              <a:ea typeface="华文琥珀" pitchFamily="2" charset="-122"/>
            </a:endParaRPr>
          </a:p>
        </p:txBody>
      </p:sp>
    </p:spTree>
    <p:extLst>
      <p:ext uri="{BB962C8B-B14F-4D97-AF65-F5344CB8AC3E}">
        <p14:creationId xmlns:p14="http://schemas.microsoft.com/office/powerpoint/2010/main" val="35636990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000" b="1" dirty="0">
                <a:latin typeface="微软雅黑" pitchFamily="34" charset="-122"/>
                <a:ea typeface="微软雅黑" pitchFamily="34" charset="-122"/>
              </a:rPr>
              <a:t>关于移动互联网</a:t>
            </a:r>
          </a:p>
        </p:txBody>
      </p:sp>
      <p:sp>
        <p:nvSpPr>
          <p:cNvPr id="5" name="TextBox 16">
            <a:extLst>
              <a:ext uri="{FF2B5EF4-FFF2-40B4-BE49-F238E27FC236}">
                <a16:creationId xmlns:a16="http://schemas.microsoft.com/office/drawing/2014/main" id="{127EBEC7-5672-43C3-9A27-8D521A8345B3}"/>
              </a:ext>
            </a:extLst>
          </p:cNvPr>
          <p:cNvSpPr txBox="1"/>
          <p:nvPr/>
        </p:nvSpPr>
        <p:spPr>
          <a:xfrm>
            <a:off x="563960" y="995282"/>
            <a:ext cx="5412059" cy="400110"/>
          </a:xfrm>
          <a:prstGeom prst="rect">
            <a:avLst/>
          </a:prstGeom>
          <a:noFill/>
        </p:spPr>
        <p:txBody>
          <a:bodyPr wrap="none" rtlCol="0">
            <a:spAutoFit/>
          </a:bodyPr>
          <a:lstStyle/>
          <a:p>
            <a:pPr defTabSz="457154"/>
            <a:r>
              <a:rPr lang="en-US" altLang="zh-CN" sz="2000" b="1" dirty="0" smtClean="0">
                <a:latin typeface="微软雅黑" panose="020B0503020204020204" pitchFamily="34" charset="-122"/>
                <a:ea typeface="微软雅黑" panose="020B0503020204020204" pitchFamily="34" charset="-122"/>
              </a:rPr>
              <a:t>6G</a:t>
            </a:r>
            <a:r>
              <a:rPr lang="zh-CN" altLang="en-US" sz="2000" b="1" dirty="0" smtClean="0">
                <a:latin typeface="微软雅黑" panose="020B0503020204020204" pitchFamily="34" charset="-122"/>
                <a:ea typeface="微软雅黑" panose="020B0503020204020204" pitchFamily="34" charset="-122"/>
              </a:rPr>
              <a:t>应用趋势之一：覆盖虚拟化、连接虚拟空间</a:t>
            </a:r>
            <a:endParaRPr lang="en-ID" sz="20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149387" y="1459326"/>
            <a:ext cx="2179683" cy="997003"/>
          </a:xfrm>
          <a:prstGeom prst="rect">
            <a:avLst/>
          </a:prstGeom>
        </p:spPr>
      </p:pic>
      <p:pic>
        <p:nvPicPr>
          <p:cNvPr id="7" name="图片 6"/>
          <p:cNvPicPr>
            <a:picLocks noChangeAspect="1"/>
          </p:cNvPicPr>
          <p:nvPr/>
        </p:nvPicPr>
        <p:blipFill>
          <a:blip r:embed="rId3"/>
          <a:stretch>
            <a:fillRect/>
          </a:stretch>
        </p:blipFill>
        <p:spPr>
          <a:xfrm>
            <a:off x="3696086" y="3042006"/>
            <a:ext cx="2071128" cy="1032518"/>
          </a:xfrm>
          <a:prstGeom prst="rect">
            <a:avLst/>
          </a:prstGeom>
        </p:spPr>
      </p:pic>
      <p:pic>
        <p:nvPicPr>
          <p:cNvPr id="8" name="图片 7"/>
          <p:cNvPicPr>
            <a:picLocks noChangeAspect="1"/>
          </p:cNvPicPr>
          <p:nvPr/>
        </p:nvPicPr>
        <p:blipFill>
          <a:blip r:embed="rId4"/>
          <a:stretch>
            <a:fillRect/>
          </a:stretch>
        </p:blipFill>
        <p:spPr>
          <a:xfrm>
            <a:off x="14680" y="3030375"/>
            <a:ext cx="2382844" cy="1044149"/>
          </a:xfrm>
          <a:prstGeom prst="rect">
            <a:avLst/>
          </a:prstGeom>
        </p:spPr>
      </p:pic>
      <p:pic>
        <p:nvPicPr>
          <p:cNvPr id="9" name="图片 8"/>
          <p:cNvPicPr>
            <a:picLocks noChangeAspect="1"/>
          </p:cNvPicPr>
          <p:nvPr/>
        </p:nvPicPr>
        <p:blipFill>
          <a:blip r:embed="rId5"/>
          <a:stretch>
            <a:fillRect/>
          </a:stretch>
        </p:blipFill>
        <p:spPr>
          <a:xfrm>
            <a:off x="6914661" y="2297451"/>
            <a:ext cx="5095038" cy="2864797"/>
          </a:xfrm>
          <a:prstGeom prst="rect">
            <a:avLst/>
          </a:prstGeom>
        </p:spPr>
      </p:pic>
      <p:pic>
        <p:nvPicPr>
          <p:cNvPr id="10" name="图片 9"/>
          <p:cNvPicPr>
            <a:picLocks noChangeAspect="1"/>
          </p:cNvPicPr>
          <p:nvPr/>
        </p:nvPicPr>
        <p:blipFill>
          <a:blip r:embed="rId6"/>
          <a:stretch>
            <a:fillRect/>
          </a:stretch>
        </p:blipFill>
        <p:spPr>
          <a:xfrm>
            <a:off x="146593" y="4862936"/>
            <a:ext cx="1940825" cy="1213016"/>
          </a:xfrm>
          <a:prstGeom prst="rect">
            <a:avLst/>
          </a:prstGeom>
        </p:spPr>
      </p:pic>
      <p:pic>
        <p:nvPicPr>
          <p:cNvPr id="11" name="图片 10"/>
          <p:cNvPicPr>
            <a:picLocks noChangeAspect="1"/>
          </p:cNvPicPr>
          <p:nvPr/>
        </p:nvPicPr>
        <p:blipFill>
          <a:blip r:embed="rId7"/>
          <a:stretch>
            <a:fillRect/>
          </a:stretch>
        </p:blipFill>
        <p:spPr>
          <a:xfrm>
            <a:off x="2397524" y="4864130"/>
            <a:ext cx="1842304" cy="1252085"/>
          </a:xfrm>
          <a:prstGeom prst="rect">
            <a:avLst/>
          </a:prstGeom>
        </p:spPr>
      </p:pic>
      <p:pic>
        <p:nvPicPr>
          <p:cNvPr id="12" name="图片 11"/>
          <p:cNvPicPr>
            <a:picLocks noChangeAspect="1"/>
          </p:cNvPicPr>
          <p:nvPr/>
        </p:nvPicPr>
        <p:blipFill>
          <a:blip r:embed="rId8"/>
          <a:stretch>
            <a:fillRect/>
          </a:stretch>
        </p:blipFill>
        <p:spPr>
          <a:xfrm>
            <a:off x="4440467" y="4864130"/>
            <a:ext cx="1954551" cy="1211822"/>
          </a:xfrm>
          <a:prstGeom prst="rect">
            <a:avLst/>
          </a:prstGeom>
        </p:spPr>
      </p:pic>
      <p:sp>
        <p:nvSpPr>
          <p:cNvPr id="13" name="AutoShape 112"/>
          <p:cNvSpPr>
            <a:spLocks noChangeArrowheads="1"/>
          </p:cNvSpPr>
          <p:nvPr/>
        </p:nvSpPr>
        <p:spPr bwMode="gray">
          <a:xfrm>
            <a:off x="-212436" y="2529411"/>
            <a:ext cx="6903331" cy="3825208"/>
          </a:xfrm>
          <a:prstGeom prst="triangle">
            <a:avLst>
              <a:gd name="adj" fmla="val 50000"/>
            </a:avLst>
          </a:prstGeom>
          <a:gradFill rotWithShape="1">
            <a:gsLst>
              <a:gs pos="0">
                <a:schemeClr val="hlink"/>
              </a:gs>
              <a:gs pos="100000">
                <a:schemeClr val="hlink">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mtClean="0"/>
          </a:p>
        </p:txBody>
      </p:sp>
      <p:sp>
        <p:nvSpPr>
          <p:cNvPr id="14" name="TextBox 16">
            <a:extLst>
              <a:ext uri="{FF2B5EF4-FFF2-40B4-BE49-F238E27FC236}">
                <a16:creationId xmlns:a16="http://schemas.microsoft.com/office/drawing/2014/main" id="{3EAA21B1-ED9E-45F4-9C94-2546601214CF}"/>
              </a:ext>
            </a:extLst>
          </p:cNvPr>
          <p:cNvSpPr txBox="1"/>
          <p:nvPr/>
        </p:nvSpPr>
        <p:spPr>
          <a:xfrm>
            <a:off x="3697061" y="2491640"/>
            <a:ext cx="1412821"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数字孪生社会</a:t>
            </a:r>
            <a:endParaRPr lang="zh-CN" altLang="en-US" sz="1600" b="1" dirty="0">
              <a:latin typeface="微软雅黑" panose="020B0503020204020204" pitchFamily="34" charset="-122"/>
              <a:ea typeface="微软雅黑" panose="020B0503020204020204" pitchFamily="34" charset="-122"/>
            </a:endParaRPr>
          </a:p>
        </p:txBody>
      </p:sp>
      <p:sp>
        <p:nvSpPr>
          <p:cNvPr id="15" name="TextBox 16">
            <a:extLst>
              <a:ext uri="{FF2B5EF4-FFF2-40B4-BE49-F238E27FC236}">
                <a16:creationId xmlns:a16="http://schemas.microsoft.com/office/drawing/2014/main" id="{3EAA21B1-ED9E-45F4-9C94-2546601214CF}"/>
              </a:ext>
            </a:extLst>
          </p:cNvPr>
          <p:cNvSpPr txBox="1"/>
          <p:nvPr/>
        </p:nvSpPr>
        <p:spPr>
          <a:xfrm>
            <a:off x="4858434" y="4138283"/>
            <a:ext cx="1412821"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孪生航空</a:t>
            </a:r>
            <a:endParaRPr lang="zh-CN" altLang="en-US" sz="1600" b="1" dirty="0">
              <a:latin typeface="微软雅黑" panose="020B0503020204020204" pitchFamily="34" charset="-122"/>
              <a:ea typeface="微软雅黑" panose="020B0503020204020204" pitchFamily="34" charset="-122"/>
            </a:endParaRPr>
          </a:p>
        </p:txBody>
      </p:sp>
      <p:sp>
        <p:nvSpPr>
          <p:cNvPr id="16" name="TextBox 16">
            <a:extLst>
              <a:ext uri="{FF2B5EF4-FFF2-40B4-BE49-F238E27FC236}">
                <a16:creationId xmlns:a16="http://schemas.microsoft.com/office/drawing/2014/main" id="{3EAA21B1-ED9E-45F4-9C94-2546601214CF}"/>
              </a:ext>
            </a:extLst>
          </p:cNvPr>
          <p:cNvSpPr txBox="1"/>
          <p:nvPr/>
        </p:nvSpPr>
        <p:spPr>
          <a:xfrm>
            <a:off x="326953" y="4103461"/>
            <a:ext cx="1412821"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孪生制造</a:t>
            </a:r>
            <a:endParaRPr lang="zh-CN" altLang="en-US" sz="1600" b="1" dirty="0">
              <a:latin typeface="微软雅黑" panose="020B0503020204020204" pitchFamily="34" charset="-122"/>
              <a:ea typeface="微软雅黑" panose="020B0503020204020204" pitchFamily="34" charset="-122"/>
            </a:endParaRPr>
          </a:p>
        </p:txBody>
      </p:sp>
      <p:sp>
        <p:nvSpPr>
          <p:cNvPr id="17" name="TextBox 16">
            <a:extLst>
              <a:ext uri="{FF2B5EF4-FFF2-40B4-BE49-F238E27FC236}">
                <a16:creationId xmlns:a16="http://schemas.microsoft.com/office/drawing/2014/main" id="{3EAA21B1-ED9E-45F4-9C94-2546601214CF}"/>
              </a:ext>
            </a:extLst>
          </p:cNvPr>
          <p:cNvSpPr txBox="1"/>
          <p:nvPr/>
        </p:nvSpPr>
        <p:spPr>
          <a:xfrm>
            <a:off x="4656708" y="6155399"/>
            <a:ext cx="1412821"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孪生医疗</a:t>
            </a:r>
            <a:endParaRPr lang="zh-CN" altLang="en-US" sz="1600" b="1" dirty="0">
              <a:latin typeface="微软雅黑" panose="020B0503020204020204" pitchFamily="34" charset="-122"/>
              <a:ea typeface="微软雅黑" panose="020B0503020204020204" pitchFamily="34" charset="-122"/>
            </a:endParaRPr>
          </a:p>
        </p:txBody>
      </p:sp>
      <p:sp>
        <p:nvSpPr>
          <p:cNvPr id="18" name="TextBox 16">
            <a:extLst>
              <a:ext uri="{FF2B5EF4-FFF2-40B4-BE49-F238E27FC236}">
                <a16:creationId xmlns:a16="http://schemas.microsoft.com/office/drawing/2014/main" id="{3EAA21B1-ED9E-45F4-9C94-2546601214CF}"/>
              </a:ext>
            </a:extLst>
          </p:cNvPr>
          <p:cNvSpPr txBox="1"/>
          <p:nvPr/>
        </p:nvSpPr>
        <p:spPr>
          <a:xfrm>
            <a:off x="2693438" y="6239966"/>
            <a:ext cx="1412821"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孪生农业</a:t>
            </a:r>
            <a:endParaRPr lang="zh-CN" altLang="en-US" sz="1600" b="1" dirty="0">
              <a:latin typeface="微软雅黑" panose="020B0503020204020204" pitchFamily="34" charset="-122"/>
              <a:ea typeface="微软雅黑" panose="020B0503020204020204" pitchFamily="34" charset="-122"/>
            </a:endParaRPr>
          </a:p>
        </p:txBody>
      </p:sp>
      <p:sp>
        <p:nvSpPr>
          <p:cNvPr id="19" name="TextBox 16">
            <a:extLst>
              <a:ext uri="{FF2B5EF4-FFF2-40B4-BE49-F238E27FC236}">
                <a16:creationId xmlns:a16="http://schemas.microsoft.com/office/drawing/2014/main" id="{3EAA21B1-ED9E-45F4-9C94-2546601214CF}"/>
              </a:ext>
            </a:extLst>
          </p:cNvPr>
          <p:cNvSpPr txBox="1"/>
          <p:nvPr/>
        </p:nvSpPr>
        <p:spPr>
          <a:xfrm>
            <a:off x="444441" y="6312382"/>
            <a:ext cx="1412821" cy="338554"/>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孪生城市</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053996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heme/theme1.xml><?xml version="1.0" encoding="utf-8"?>
<a:theme xmlns:a="http://schemas.openxmlformats.org/drawingml/2006/main" name="Tsinghu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7030A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singhua" id="{D780B322-CDB6-4BA8-92AF-5C3DE9114273}" vid="{85E16F8F-05B1-4403-9C71-87521E2523D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79235</TotalTime>
  <Words>2754</Words>
  <Application>Microsoft Office PowerPoint</Application>
  <PresentationFormat>宽屏</PresentationFormat>
  <Paragraphs>331</Paragraphs>
  <Slides>68</Slides>
  <Notes>16</Notes>
  <HiddenSlides>0</HiddenSlides>
  <MMClips>2</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68</vt:i4>
      </vt:variant>
    </vt:vector>
  </HeadingPairs>
  <TitlesOfParts>
    <vt:vector size="87" baseType="lpstr">
      <vt:lpstr>FZLanTingHei-B-GBK</vt:lpstr>
      <vt:lpstr>FZLanTingHeiS-R-GB</vt:lpstr>
      <vt:lpstr>新細明體</vt:lpstr>
      <vt:lpstr>方正粗黑宋简体</vt:lpstr>
      <vt:lpstr>黑体</vt:lpstr>
      <vt:lpstr>华光超粗黑_CNKI</vt:lpstr>
      <vt:lpstr>华文琥珀</vt:lpstr>
      <vt:lpstr>华文隶书</vt:lpstr>
      <vt:lpstr>华文新魏</vt:lpstr>
      <vt:lpstr>宋体</vt:lpstr>
      <vt:lpstr>Microsoft YaHei</vt:lpstr>
      <vt:lpstr>Microsoft YaHei</vt:lpstr>
      <vt:lpstr>Arial</vt:lpstr>
      <vt:lpstr>Calibri</vt:lpstr>
      <vt:lpstr>Segoe UI</vt:lpstr>
      <vt:lpstr>Times New Roman</vt:lpstr>
      <vt:lpstr>Wingdings</vt:lpstr>
      <vt:lpstr>Wingdings 2</vt:lpstr>
      <vt:lpstr>Tsinghua</vt:lpstr>
      <vt:lpstr>几个需要思考的问题</vt:lpstr>
      <vt:lpstr>课程先导问题</vt:lpstr>
      <vt:lpstr>移动互联网时代的一款产品</vt:lpstr>
      <vt:lpstr>从几个热点概念说起</vt:lpstr>
      <vt:lpstr>关于移动互联网</vt:lpstr>
      <vt:lpstr>关于移动互联网</vt:lpstr>
      <vt:lpstr>关于移动互联网</vt:lpstr>
      <vt:lpstr>关于移动互联网</vt:lpstr>
      <vt:lpstr>关于移动互联网</vt:lpstr>
      <vt:lpstr>关于移动互联网</vt:lpstr>
      <vt:lpstr>关于移动互联网</vt:lpstr>
      <vt:lpstr>关于移动互联网</vt:lpstr>
      <vt:lpstr>关于移动互联网</vt:lpstr>
      <vt:lpstr>关于移动互联网</vt:lpstr>
      <vt:lpstr>关于移动互联网</vt:lpstr>
      <vt:lpstr>关于移动互联网</vt:lpstr>
      <vt:lpstr>关于移动互联网</vt:lpstr>
      <vt:lpstr>关于移动互联网</vt:lpstr>
      <vt:lpstr>关于移动互联网</vt:lpstr>
      <vt:lpstr>关于互联网-数字中台（1）</vt:lpstr>
      <vt:lpstr>关于互联网-数字中台（2）</vt:lpstr>
      <vt:lpstr>关于互联网-数字中台（3）</vt:lpstr>
      <vt:lpstr>关于移动互联网-物联网与数字孪生 Digital Twin Under Mobile Internet  </vt:lpstr>
      <vt:lpstr>关于移动互联网-工业互联网与柔性制造(1)</vt:lpstr>
      <vt:lpstr>关于移动互联网-工业互联网与柔性制造(2)</vt:lpstr>
      <vt:lpstr>关于物联网-物联网与B端工业应用  </vt:lpstr>
      <vt:lpstr>关于互联网-物联网与C端消费</vt:lpstr>
      <vt:lpstr>移动互联网影响我们的生活</vt:lpstr>
      <vt:lpstr>移动互联网带给我们什么？</vt:lpstr>
      <vt:lpstr>让数据产生价值</vt:lpstr>
      <vt:lpstr>关于“云计算”</vt:lpstr>
      <vt:lpstr>2018-2019互联网爆款产品 —— 2018年春晚淘宝红包</vt:lpstr>
      <vt:lpstr>2018-2019互联网爆款产品 —— 2019年春晚百度红包</vt:lpstr>
      <vt:lpstr>2018-2019互联网爆款产品 —— 2020年在线办公、会议系统</vt:lpstr>
      <vt:lpstr>2018-2019互联网爆款产品 —— 2020年在线办公、会议系统</vt:lpstr>
      <vt:lpstr>关于“边缘计算”（Edge Computing）</vt:lpstr>
      <vt:lpstr>关于“新基建”(1)</vt:lpstr>
      <vt:lpstr>关于“新基建”(2)</vt:lpstr>
      <vt:lpstr>什么是互联网+？</vt:lpstr>
      <vt:lpstr>互联网+生活（衣食住行）——O2O模式生活方式</vt:lpstr>
      <vt:lpstr>互联网+食（吃饭）——O2O模式外卖平台</vt:lpstr>
      <vt:lpstr>互联网+出行（打车、租车）——O2O模式出行方式</vt:lpstr>
      <vt:lpstr>互联网+生活（衣食住行）——O2O模式生活方式</vt:lpstr>
      <vt:lpstr>互联网+生活（衣食住行）——O2O模式生活方式</vt:lpstr>
      <vt:lpstr>互联网+金融——P2P互联网金融、众筹</vt:lpstr>
      <vt:lpstr>互联网+传统行业——获得重生</vt:lpstr>
      <vt:lpstr>概念梳理</vt:lpstr>
      <vt:lpstr>互联网+ 机器人（人工智能中的代表）</vt:lpstr>
      <vt:lpstr>智能机器人生态环境与支撑平台  Ecosystem and Support Platform for Intelligent Robot </vt:lpstr>
      <vt:lpstr>智能机器人生态环境与支撑平台  Ecosystem and Support Platform for Intelligent Robot</vt:lpstr>
      <vt:lpstr>智能机器人生态环境与支撑平台  Ecosystem and Support Platform for Intelligent Robot</vt:lpstr>
      <vt:lpstr>“人工智能”（线上机器人大脑）参加2017年高考</vt:lpstr>
      <vt:lpstr>“人工智能”（线上机器人大脑）与人对弈</vt:lpstr>
      <vt:lpstr>“人工智能”（线上机器人大脑）与壁画自动修复</vt:lpstr>
      <vt:lpstr>“人工智能”（线上机器人大脑）与壁画自动修复</vt:lpstr>
      <vt:lpstr>“互联网+”与 大数据</vt:lpstr>
      <vt:lpstr>人工智能</vt:lpstr>
      <vt:lpstr>关于“人工智能”的几点思考</vt:lpstr>
      <vt:lpstr>关于“人工智能”的几点思考 —— 关于创造性</vt:lpstr>
      <vt:lpstr>关于“人工智能”的几点思考 —— 关于创造性</vt:lpstr>
      <vt:lpstr>关于“人工智能”的几点思考 —— 关于创造性</vt:lpstr>
      <vt:lpstr>关于“人工智能”的几点思考 —— 关于创造性（人工智能也会出错）</vt:lpstr>
      <vt:lpstr>基于大数据和人工智能技术，我们更需要社会化的城市大脑</vt:lpstr>
      <vt:lpstr>基于大数据和人工智能技术，我们更需要社会化的城市大脑</vt:lpstr>
      <vt:lpstr>基于大数据和人工智能技术，我们更需要社会化的城市大脑</vt:lpstr>
      <vt:lpstr>基于大数据和人工智能技术，我们更需要社会化的城市大脑</vt:lpstr>
      <vt:lpstr>基于大数据和人工智能技术，我们更需要社会化的城市大脑</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新闻和用户生成内容的交互分析</dc:title>
  <dc:creator>Lei Hou</dc:creator>
  <cp:lastModifiedBy>xuhua</cp:lastModifiedBy>
  <cp:revision>6134</cp:revision>
  <cp:lastPrinted>2019-04-19T01:46:34Z</cp:lastPrinted>
  <dcterms:created xsi:type="dcterms:W3CDTF">2013-09-16T02:46:25Z</dcterms:created>
  <dcterms:modified xsi:type="dcterms:W3CDTF">2022-02-27T22:04:37Z</dcterms:modified>
</cp:coreProperties>
</file>